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37"/>
  </p:notesMasterIdLst>
  <p:handoutMasterIdLst>
    <p:handoutMasterId r:id="rId38"/>
  </p:handoutMasterIdLst>
  <p:sldIdLst>
    <p:sldId id="295" r:id="rId2"/>
    <p:sldId id="1050" r:id="rId3"/>
    <p:sldId id="1105" r:id="rId4"/>
    <p:sldId id="1088" r:id="rId5"/>
    <p:sldId id="1091" r:id="rId6"/>
    <p:sldId id="294" r:id="rId7"/>
    <p:sldId id="286" r:id="rId8"/>
    <p:sldId id="293" r:id="rId9"/>
    <p:sldId id="1089" r:id="rId10"/>
    <p:sldId id="1040" r:id="rId11"/>
    <p:sldId id="1042" r:id="rId12"/>
    <p:sldId id="1053" r:id="rId13"/>
    <p:sldId id="1047" r:id="rId14"/>
    <p:sldId id="1103" r:id="rId15"/>
    <p:sldId id="1090" r:id="rId16"/>
    <p:sldId id="1048" r:id="rId17"/>
    <p:sldId id="1092" r:id="rId18"/>
    <p:sldId id="260" r:id="rId19"/>
    <p:sldId id="262" r:id="rId20"/>
    <p:sldId id="264" r:id="rId21"/>
    <p:sldId id="1104" r:id="rId22"/>
    <p:sldId id="1094" r:id="rId23"/>
    <p:sldId id="1051" r:id="rId24"/>
    <p:sldId id="259" r:id="rId25"/>
    <p:sldId id="1106" r:id="rId26"/>
    <p:sldId id="1111" r:id="rId27"/>
    <p:sldId id="1112" r:id="rId28"/>
    <p:sldId id="1113" r:id="rId29"/>
    <p:sldId id="1107" r:id="rId30"/>
    <p:sldId id="1108" r:id="rId31"/>
    <p:sldId id="1117" r:id="rId32"/>
    <p:sldId id="1118" r:id="rId33"/>
    <p:sldId id="1119" r:id="rId34"/>
    <p:sldId id="1120" r:id="rId35"/>
    <p:sldId id="1121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67" autoAdjust="0"/>
    <p:restoredTop sz="95434" autoAdjust="0"/>
  </p:normalViewPr>
  <p:slideViewPr>
    <p:cSldViewPr snapToGrid="0">
      <p:cViewPr varScale="1">
        <p:scale>
          <a:sx n="123" d="100"/>
          <a:sy n="123" d="100"/>
        </p:scale>
        <p:origin x="1182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양대원" userId="2919b3fd-54dc-41d5-9c77-67daa4579e08" providerId="ADAL" clId="{E381F007-032D-4F9F-BD0E-738F5E80A010}"/>
    <pc:docChg chg="undo custSel addSld delSld modSld">
      <pc:chgData name="양대원" userId="2919b3fd-54dc-41d5-9c77-67daa4579e08" providerId="ADAL" clId="{E381F007-032D-4F9F-BD0E-738F5E80A010}" dt="2021-06-05T09:03:36.005" v="4129" actId="20577"/>
      <pc:docMkLst>
        <pc:docMk/>
      </pc:docMkLst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1878815590" sldId="1106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3983330779" sldId="1107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1323025409" sldId="1108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553683366" sldId="1111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1191312772" sldId="1112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1181589068" sldId="1113"/>
        </pc:sldMkLst>
      </pc:sldChg>
      <pc:sldChg chg="del">
        <pc:chgData name="양대원" userId="2919b3fd-54dc-41d5-9c77-67daa4579e08" providerId="ADAL" clId="{E381F007-032D-4F9F-BD0E-738F5E80A010}" dt="2021-06-01T15:55:02.263" v="0" actId="47"/>
        <pc:sldMkLst>
          <pc:docMk/>
          <pc:sldMk cId="1940224513" sldId="1116"/>
        </pc:sldMkLst>
      </pc:sldChg>
      <pc:sldChg chg="add del">
        <pc:chgData name="양대원" userId="2919b3fd-54dc-41d5-9c77-67daa4579e08" providerId="ADAL" clId="{E381F007-032D-4F9F-BD0E-738F5E80A010}" dt="2021-06-05T09:01:51.131" v="4089"/>
        <pc:sldMkLst>
          <pc:docMk/>
          <pc:sldMk cId="3711454771" sldId="1117"/>
        </pc:sldMkLst>
      </pc:sldChg>
      <pc:sldChg chg="addSp delSp modSp add mod delAnim">
        <pc:chgData name="양대원" userId="2919b3fd-54dc-41d5-9c77-67daa4579e08" providerId="ADAL" clId="{E381F007-032D-4F9F-BD0E-738F5E80A010}" dt="2021-06-05T09:01:38.952" v="4087" actId="20577"/>
        <pc:sldMkLst>
          <pc:docMk/>
          <pc:sldMk cId="3385556415" sldId="1118"/>
        </pc:sldMkLst>
        <pc:spChg chg="mod">
          <ac:chgData name="양대원" userId="2919b3fd-54dc-41d5-9c77-67daa4579e08" providerId="ADAL" clId="{E381F007-032D-4F9F-BD0E-738F5E80A010}" dt="2021-06-01T15:55:42.898" v="35" actId="1076"/>
          <ac:spMkLst>
            <pc:docMk/>
            <pc:sldMk cId="3385556415" sldId="1118"/>
            <ac:spMk id="4" creationId="{A118107F-08BA-4C95-BCCE-55260BBF3781}"/>
          </ac:spMkLst>
        </pc:spChg>
        <pc:spChg chg="mod">
          <ac:chgData name="양대원" userId="2919b3fd-54dc-41d5-9c77-67daa4579e08" providerId="ADAL" clId="{E381F007-032D-4F9F-BD0E-738F5E80A010}" dt="2021-06-05T09:01:38.952" v="4087" actId="20577"/>
          <ac:spMkLst>
            <pc:docMk/>
            <pc:sldMk cId="3385556415" sldId="1118"/>
            <ac:spMk id="5" creationId="{C483A18C-78B6-43D6-99EE-0E7C12F77771}"/>
          </ac:spMkLst>
        </pc:spChg>
        <pc:picChg chg="del">
          <ac:chgData name="양대원" userId="2919b3fd-54dc-41d5-9c77-67daa4579e08" providerId="ADAL" clId="{E381F007-032D-4F9F-BD0E-738F5E80A010}" dt="2021-06-01T15:55:12.149" v="3" actId="478"/>
          <ac:picMkLst>
            <pc:docMk/>
            <pc:sldMk cId="3385556415" sldId="1118"/>
            <ac:picMk id="2" creationId="{2F21B776-7E41-47FB-B858-683F861C94E2}"/>
          </ac:picMkLst>
        </pc:picChg>
        <pc:picChg chg="del">
          <ac:chgData name="양대원" userId="2919b3fd-54dc-41d5-9c77-67daa4579e08" providerId="ADAL" clId="{E381F007-032D-4F9F-BD0E-738F5E80A010}" dt="2021-06-01T15:55:11.426" v="2" actId="478"/>
          <ac:picMkLst>
            <pc:docMk/>
            <pc:sldMk cId="3385556415" sldId="1118"/>
            <ac:picMk id="6" creationId="{277BBB54-7D66-4DC7-A97F-604CE4093C84}"/>
          </ac:picMkLst>
        </pc:picChg>
        <pc:picChg chg="add del">
          <ac:chgData name="양대원" userId="2919b3fd-54dc-41d5-9c77-67daa4579e08" providerId="ADAL" clId="{E381F007-032D-4F9F-BD0E-738F5E80A010}" dt="2021-06-01T16:11:43.963" v="1146" actId="22"/>
          <ac:picMkLst>
            <pc:docMk/>
            <pc:sldMk cId="3385556415" sldId="1118"/>
            <ac:picMk id="7" creationId="{07CBB789-F7E2-4837-AD9E-D9BBAA30CD8D}"/>
          </ac:picMkLst>
        </pc:picChg>
      </pc:sldChg>
      <pc:sldChg chg="modSp add mod">
        <pc:chgData name="양대원" userId="2919b3fd-54dc-41d5-9c77-67daa4579e08" providerId="ADAL" clId="{E381F007-032D-4F9F-BD0E-738F5E80A010}" dt="2021-06-01T16:50:00.058" v="4021" actId="113"/>
        <pc:sldMkLst>
          <pc:docMk/>
          <pc:sldMk cId="1254546385" sldId="1119"/>
        </pc:sldMkLst>
        <pc:spChg chg="mod">
          <ac:chgData name="양대원" userId="2919b3fd-54dc-41d5-9c77-67daa4579e08" providerId="ADAL" clId="{E381F007-032D-4F9F-BD0E-738F5E80A010}" dt="2021-06-01T16:11:53.307" v="1152" actId="20577"/>
          <ac:spMkLst>
            <pc:docMk/>
            <pc:sldMk cId="1254546385" sldId="1119"/>
            <ac:spMk id="4" creationId="{A118107F-08BA-4C95-BCCE-55260BBF3781}"/>
          </ac:spMkLst>
        </pc:spChg>
        <pc:spChg chg="mod">
          <ac:chgData name="양대원" userId="2919b3fd-54dc-41d5-9c77-67daa4579e08" providerId="ADAL" clId="{E381F007-032D-4F9F-BD0E-738F5E80A010}" dt="2021-06-01T16:50:00.058" v="4021" actId="113"/>
          <ac:spMkLst>
            <pc:docMk/>
            <pc:sldMk cId="1254546385" sldId="1119"/>
            <ac:spMk id="5" creationId="{C483A18C-78B6-43D6-99EE-0E7C12F77771}"/>
          </ac:spMkLst>
        </pc:spChg>
      </pc:sldChg>
      <pc:sldChg chg="modSp add mod">
        <pc:chgData name="양대원" userId="2919b3fd-54dc-41d5-9c77-67daa4579e08" providerId="ADAL" clId="{E381F007-032D-4F9F-BD0E-738F5E80A010}" dt="2021-06-05T09:02:28.589" v="4090" actId="20577"/>
        <pc:sldMkLst>
          <pc:docMk/>
          <pc:sldMk cId="2152357532" sldId="1120"/>
        </pc:sldMkLst>
        <pc:spChg chg="mod">
          <ac:chgData name="양대원" userId="2919b3fd-54dc-41d5-9c77-67daa4579e08" providerId="ADAL" clId="{E381F007-032D-4F9F-BD0E-738F5E80A010}" dt="2021-06-01T16:51:16.180" v="4042" actId="20577"/>
          <ac:spMkLst>
            <pc:docMk/>
            <pc:sldMk cId="2152357532" sldId="1120"/>
            <ac:spMk id="4" creationId="{A118107F-08BA-4C95-BCCE-55260BBF3781}"/>
          </ac:spMkLst>
        </pc:spChg>
        <pc:spChg chg="mod">
          <ac:chgData name="양대원" userId="2919b3fd-54dc-41d5-9c77-67daa4579e08" providerId="ADAL" clId="{E381F007-032D-4F9F-BD0E-738F5E80A010}" dt="2021-06-05T09:02:28.589" v="4090" actId="20577"/>
          <ac:spMkLst>
            <pc:docMk/>
            <pc:sldMk cId="2152357532" sldId="1120"/>
            <ac:spMk id="5" creationId="{C483A18C-78B6-43D6-99EE-0E7C12F77771}"/>
          </ac:spMkLst>
        </pc:spChg>
      </pc:sldChg>
      <pc:sldChg chg="modSp add mod">
        <pc:chgData name="양대원" userId="2919b3fd-54dc-41d5-9c77-67daa4579e08" providerId="ADAL" clId="{E381F007-032D-4F9F-BD0E-738F5E80A010}" dt="2021-06-05T09:03:36.005" v="4129" actId="20577"/>
        <pc:sldMkLst>
          <pc:docMk/>
          <pc:sldMk cId="3502591813" sldId="1121"/>
        </pc:sldMkLst>
        <pc:spChg chg="mod">
          <ac:chgData name="양대원" userId="2919b3fd-54dc-41d5-9c77-67daa4579e08" providerId="ADAL" clId="{E381F007-032D-4F9F-BD0E-738F5E80A010}" dt="2021-06-01T16:51:41.116" v="4083" actId="14100"/>
          <ac:spMkLst>
            <pc:docMk/>
            <pc:sldMk cId="3502591813" sldId="1121"/>
            <ac:spMk id="4" creationId="{A118107F-08BA-4C95-BCCE-55260BBF3781}"/>
          </ac:spMkLst>
        </pc:spChg>
        <pc:spChg chg="mod">
          <ac:chgData name="양대원" userId="2919b3fd-54dc-41d5-9c77-67daa4579e08" providerId="ADAL" clId="{E381F007-032D-4F9F-BD0E-738F5E80A010}" dt="2021-06-05T09:03:36.005" v="4129" actId="20577"/>
          <ac:spMkLst>
            <pc:docMk/>
            <pc:sldMk cId="3502591813" sldId="1121"/>
            <ac:spMk id="5" creationId="{C483A18C-78B6-43D6-99EE-0E7C12F77771}"/>
          </ac:spMkLst>
        </pc:spChg>
      </pc:sldChg>
    </pc:docChg>
  </pc:docChgLst>
  <pc:docChgLst>
    <pc:chgData name="양대원" userId="2919b3fd-54dc-41d5-9c77-67daa4579e08" providerId="ADAL" clId="{2F5FF27D-B5B9-4650-9D7C-683F1F9CE67C}"/>
    <pc:docChg chg="modSld">
      <pc:chgData name="양대원" userId="2919b3fd-54dc-41d5-9c77-67daa4579e08" providerId="ADAL" clId="{2F5FF27D-B5B9-4650-9D7C-683F1F9CE67C}" dt="2021-07-20T05:46:43.098" v="0" actId="20577"/>
      <pc:docMkLst>
        <pc:docMk/>
      </pc:docMkLst>
      <pc:sldChg chg="modSp mod">
        <pc:chgData name="양대원" userId="2919b3fd-54dc-41d5-9c77-67daa4579e08" providerId="ADAL" clId="{2F5FF27D-B5B9-4650-9D7C-683F1F9CE67C}" dt="2021-07-20T05:46:43.098" v="0" actId="20577"/>
        <pc:sldMkLst>
          <pc:docMk/>
          <pc:sldMk cId="3711454771" sldId="1117"/>
        </pc:sldMkLst>
        <pc:spChg chg="mod">
          <ac:chgData name="양대원" userId="2919b3fd-54dc-41d5-9c77-67daa4579e08" providerId="ADAL" clId="{2F5FF27D-B5B9-4650-9D7C-683F1F9CE67C}" dt="2021-07-20T05:46:43.098" v="0" actId="20577"/>
          <ac:spMkLst>
            <pc:docMk/>
            <pc:sldMk cId="3711454771" sldId="1117"/>
            <ac:spMk id="5" creationId="{C483A18C-78B6-43D6-99EE-0E7C12F7777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1A47826-300E-46D1-8E8B-636B3510F8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B1C7E8-3691-48A0-BC5A-5AA7EB10C8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74BCD-37BE-4285-9168-108787C135C6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E32BA4-498A-40F0-A6F9-6336E7A210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C213F9E-7BCB-43FE-9510-C3C7D85C82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7F2692-81AF-403F-8A4C-BB8F65B53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8500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EE526-46C2-44D0-8353-4EF085747438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65012E-9D54-43A7-91E5-BF74C55F94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281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주제 재선정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65012E-9D54-43A7-91E5-BF74C55F94B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92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18303-D43A-46F5-8BB3-04FB2C2655A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760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18303-D43A-46F5-8BB3-04FB2C2655A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885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18303-D43A-46F5-8BB3-04FB2C2655A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611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18303-D43A-46F5-8BB3-04FB2C2655A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708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E014E-A09E-4CF4-B794-0B70D9A7A5FC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376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65012E-9D54-43A7-91E5-BF74C55F94B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967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28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44B1-71C8-49BC-B2DE-F12938581F3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3F27C-69CD-4CCA-A4C6-3A5FF5C21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899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913" y="1012054"/>
            <a:ext cx="8518123" cy="5164909"/>
          </a:xfrm>
        </p:spPr>
        <p:txBody>
          <a:bodyPr>
            <a:normAutofit/>
          </a:bodyPr>
          <a:lstStyle>
            <a:lvl1pPr>
              <a:defRPr sz="1800"/>
            </a:lvl1pPr>
            <a:lvl2pPr marL="685800" indent="-228600">
              <a:buFont typeface="Calibri" panose="020F0502020204030204" pitchFamily="34" charset="0"/>
              <a:buChar char="-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44B1-71C8-49BC-B2DE-F12938581F3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3F27C-69CD-4CCA-A4C6-3A5FF5C21E1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5167B32-E213-499C-AB7F-DE0902C34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914" y="363987"/>
            <a:ext cx="7883372" cy="44388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3804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045A9F-5B5C-4B40-8A07-5130B607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914" y="363987"/>
            <a:ext cx="7883372" cy="44388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D6892-E91D-413A-977D-5E0789BC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/>
          <a:lstStyle/>
          <a:p>
            <a:fld id="{CFC644B1-71C8-49BC-B2DE-F12938581F3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73CF1B-10A7-4EEB-8967-66323875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7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E8925B-8C88-4B5B-9F09-4B2D41FDB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7"/>
            <a:ext cx="2057400" cy="365125"/>
          </a:xfrm>
          <a:prstGeom prst="rect">
            <a:avLst/>
          </a:prstGeom>
        </p:spPr>
        <p:txBody>
          <a:bodyPr/>
          <a:lstStyle/>
          <a:p>
            <a:fld id="{6403F27C-69CD-4CCA-A4C6-3A5FF5C21E1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39D9A53-EE6E-484C-9803-F87556B27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146" y="1038691"/>
            <a:ext cx="3715305" cy="5410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  <a:lvl2pPr marL="514325" indent="-171442">
              <a:buFont typeface="맑은 고딕" panose="020B0503020000020004" pitchFamily="50" charset="-127"/>
              <a:buChar char="-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extLst/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63804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982B32D-8BFE-4CFF-A03F-7CFD10F210C0}"/>
              </a:ext>
            </a:extLst>
          </p:cNvPr>
          <p:cNvSpPr>
            <a:spLocks/>
          </p:cNvSpPr>
          <p:nvPr userDrawn="1"/>
        </p:nvSpPr>
        <p:spPr>
          <a:xfrm>
            <a:off x="4998129" y="1213967"/>
            <a:ext cx="2498400" cy="497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6B09B39-6AA7-4FF8-BEAF-71E0A939A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914" y="363987"/>
            <a:ext cx="7883372" cy="44388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4452D55-E8D1-456D-B551-FE300473E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  <a:lvl2pPr marL="514325" indent="-171442">
              <a:buFont typeface="맑은 고딕" panose="020B0503020000020004" pitchFamily="50" charset="-127"/>
              <a:buChar char="-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extLst/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76925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A8384B-49F3-4ACE-A0C4-EAAA0517D716}"/>
              </a:ext>
            </a:extLst>
          </p:cNvPr>
          <p:cNvSpPr>
            <a:spLocks/>
          </p:cNvSpPr>
          <p:nvPr userDrawn="1"/>
        </p:nvSpPr>
        <p:spPr>
          <a:xfrm>
            <a:off x="4998129" y="1213967"/>
            <a:ext cx="2498400" cy="497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9" name="그래픽 8" descr="햄버거 메뉴 아이콘 윤곽선">
            <a:extLst>
              <a:ext uri="{FF2B5EF4-FFF2-40B4-BE49-F238E27FC236}">
                <a16:creationId xmlns:a16="http://schemas.microsoft.com/office/drawing/2014/main" id="{509BC6AB-73F6-43BF-960A-CEA1B60B3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10720" y="1296141"/>
            <a:ext cx="251393" cy="292722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E4E9428D-4582-4D48-AEBD-C8688F79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914" y="363987"/>
            <a:ext cx="7883372" cy="44388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BB67900-BC44-4385-8F07-985082708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  <a:lvl2pPr marL="514325" indent="-171442">
              <a:buFont typeface="맑은 고딕" panose="020B0503020000020004" pitchFamily="50" charset="-127"/>
              <a:buChar char="-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extLst/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91608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08F97B60-1745-43DD-B3C2-D122A1232F22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32914" y="363987"/>
            <a:ext cx="7883372" cy="44388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F444C921-0CB1-45FB-9B41-EBE4DE0C06A3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332914" y="1083076"/>
            <a:ext cx="3715305" cy="54109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  <a:lvl2pPr marL="514325" indent="-171442">
              <a:buFont typeface="맑은 고딕" panose="020B0503020000020004" pitchFamily="50" charset="-127"/>
              <a:buChar char="-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extLst/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1276DFB-3177-446D-B191-DD1B11DF7517}"/>
              </a:ext>
            </a:extLst>
          </p:cNvPr>
          <p:cNvSpPr>
            <a:spLocks/>
          </p:cNvSpPr>
          <p:nvPr userDrawn="1"/>
        </p:nvSpPr>
        <p:spPr>
          <a:xfrm>
            <a:off x="4998129" y="1213967"/>
            <a:ext cx="2498400" cy="497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462485B7-79B8-457A-ACBB-A585AA390E7D}"/>
              </a:ext>
            </a:extLst>
          </p:cNvPr>
          <p:cNvSpPr/>
          <p:nvPr userDrawn="1"/>
        </p:nvSpPr>
        <p:spPr>
          <a:xfrm>
            <a:off x="4998129" y="1213967"/>
            <a:ext cx="2032986" cy="4978800"/>
          </a:xfrm>
          <a:custGeom>
            <a:avLst/>
            <a:gdLst>
              <a:gd name="connsiteX0" fmla="*/ 0 w 2327825"/>
              <a:gd name="connsiteY0" fmla="*/ 0 h 5614436"/>
              <a:gd name="connsiteX1" fmla="*/ 2183534 w 2327825"/>
              <a:gd name="connsiteY1" fmla="*/ 0 h 5614436"/>
              <a:gd name="connsiteX2" fmla="*/ 2327825 w 2327825"/>
              <a:gd name="connsiteY2" fmla="*/ 144291 h 5614436"/>
              <a:gd name="connsiteX3" fmla="*/ 2327825 w 2327825"/>
              <a:gd name="connsiteY3" fmla="*/ 5470145 h 5614436"/>
              <a:gd name="connsiteX4" fmla="*/ 2183534 w 2327825"/>
              <a:gd name="connsiteY4" fmla="*/ 5614436 h 5614436"/>
              <a:gd name="connsiteX5" fmla="*/ 0 w 2327825"/>
              <a:gd name="connsiteY5" fmla="*/ 5614436 h 561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27825" h="5614436">
                <a:moveTo>
                  <a:pt x="0" y="0"/>
                </a:moveTo>
                <a:lnTo>
                  <a:pt x="2183534" y="0"/>
                </a:lnTo>
                <a:cubicBezTo>
                  <a:pt x="2263224" y="0"/>
                  <a:pt x="2327825" y="64601"/>
                  <a:pt x="2327825" y="144291"/>
                </a:cubicBezTo>
                <a:lnTo>
                  <a:pt x="2327825" y="5470145"/>
                </a:lnTo>
                <a:cubicBezTo>
                  <a:pt x="2327825" y="5549835"/>
                  <a:pt x="2263224" y="5614436"/>
                  <a:pt x="2183534" y="5614436"/>
                </a:cubicBezTo>
                <a:lnTo>
                  <a:pt x="0" y="561443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sx="99000" sy="99000" algn="l" rotWithShape="0">
              <a:prstClr val="black">
                <a:alpha val="8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1350"/>
          </a:p>
        </p:txBody>
      </p:sp>
      <p:pic>
        <p:nvPicPr>
          <p:cNvPr id="9" name="그래픽 8" descr="햄버거 메뉴 아이콘 윤곽선">
            <a:extLst>
              <a:ext uri="{FF2B5EF4-FFF2-40B4-BE49-F238E27FC236}">
                <a16:creationId xmlns:a16="http://schemas.microsoft.com/office/drawing/2014/main" id="{509BC6AB-73F6-43BF-960A-CEA1B60B3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88660" y="1293866"/>
            <a:ext cx="215750" cy="28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75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" Target="../slides/slide2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C4893-03C5-46D8-AA32-8151E8E0E76B}" type="datetime1">
              <a:rPr lang="ko-KR" altLang="en-US" smtClean="0"/>
              <a:pPr/>
              <a:t>2024-11-29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EC29549-2B3D-4283-A25B-5046D78B1848}"/>
              </a:ext>
            </a:extLst>
          </p:cNvPr>
          <p:cNvSpPr/>
          <p:nvPr userDrawn="1"/>
        </p:nvSpPr>
        <p:spPr>
          <a:xfrm>
            <a:off x="8344688" y="368493"/>
            <a:ext cx="515460" cy="4475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  <a:hlinkClick r:id="rId8" action="ppaction://hlinksldjump"/>
              </a:rPr>
              <a:t>TOC</a:t>
            </a:r>
            <a:endParaRPr lang="ko-KR" altLang="en-US" sz="13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853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9" r:id="rId3"/>
    <p:sldLayoutId id="2147483670" r:id="rId4"/>
    <p:sldLayoutId id="2147483654" r:id="rId5"/>
    <p:sldLayoutId id="2147483655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loud.com/product/applicationService/maps" TargetMode="External"/><Relationship Id="rId2" Type="http://schemas.openxmlformats.org/officeDocument/2006/relationships/hyperlink" Target="https://www.data.go.kr/data/15013192/standard.d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slide" Target="slide4.xml"/><Relationship Id="rId7" Type="http://schemas.openxmlformats.org/officeDocument/2006/relationships/slide" Target="slide17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5.xml"/><Relationship Id="rId4" Type="http://schemas.openxmlformats.org/officeDocument/2006/relationships/slide" Target="slide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DD9B2-7727-49B0-B28A-659DA6D33B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2800" b="0"/>
              <a:t>클라우드 어셈블</a:t>
            </a:r>
            <a:endParaRPr lang="ko-KR" altLang="en-US" sz="4000" b="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881828-F878-4218-B7D4-B56974E06017}"/>
              </a:ext>
            </a:extLst>
          </p:cNvPr>
          <p:cNvSpPr/>
          <p:nvPr/>
        </p:nvSpPr>
        <p:spPr>
          <a:xfrm>
            <a:off x="6950400" y="908844"/>
            <a:ext cx="966757" cy="56831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88" dirty="0">
              <a:solidFill>
                <a:schemeClr val="tx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FE3346C-D04C-4762-A49A-6ACD3B5D3B7C}"/>
              </a:ext>
            </a:extLst>
          </p:cNvPr>
          <p:cNvSpPr txBox="1">
            <a:spLocks/>
          </p:cNvSpPr>
          <p:nvPr/>
        </p:nvSpPr>
        <p:spPr>
          <a:xfrm>
            <a:off x="6653047" y="5141575"/>
            <a:ext cx="1805153" cy="100991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b="0" u="sng" dirty="0"/>
              <a:t>20180675 </a:t>
            </a:r>
            <a:r>
              <a:rPr lang="ko-KR" altLang="en-US" sz="1400" b="0" u="sng" dirty="0"/>
              <a:t>양대원</a:t>
            </a:r>
            <a:endParaRPr lang="en-US" altLang="ko-KR" sz="1400" b="0" dirty="0"/>
          </a:p>
          <a:p>
            <a:r>
              <a:rPr lang="en-US" altLang="ko-KR" sz="1400" b="0"/>
              <a:t>20180351 </a:t>
            </a:r>
            <a:r>
              <a:rPr lang="ko-KR" altLang="en-US" sz="1400" b="0" dirty="0"/>
              <a:t>김혜경</a:t>
            </a:r>
            <a:endParaRPr lang="en-US" altLang="ko-KR" sz="1400" b="0" dirty="0"/>
          </a:p>
          <a:p>
            <a:r>
              <a:rPr lang="en-US" altLang="ko-KR" sz="1400" b="0" dirty="0"/>
              <a:t>20180367 </a:t>
            </a:r>
            <a:r>
              <a:rPr lang="ko-KR" altLang="en-US" sz="1400" b="0" dirty="0"/>
              <a:t>김휘동</a:t>
            </a:r>
            <a:endParaRPr lang="en-US" altLang="ko-KR" sz="1400" b="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8A348BF-B366-478C-AB21-FA1E7C045902}"/>
              </a:ext>
            </a:extLst>
          </p:cNvPr>
          <p:cNvSpPr txBox="1">
            <a:spLocks/>
          </p:cNvSpPr>
          <p:nvPr/>
        </p:nvSpPr>
        <p:spPr>
          <a:xfrm>
            <a:off x="6653047" y="4901219"/>
            <a:ext cx="1805153" cy="28486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b="0" dirty="0"/>
              <a:t>GreenDay</a:t>
            </a:r>
            <a:endParaRPr lang="ko-KR" altLang="en-US" sz="1400" b="0" dirty="0"/>
          </a:p>
        </p:txBody>
      </p:sp>
    </p:spTree>
    <p:extLst>
      <p:ext uri="{BB962C8B-B14F-4D97-AF65-F5344CB8AC3E}">
        <p14:creationId xmlns:p14="http://schemas.microsoft.com/office/powerpoint/2010/main" val="235878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C8F73B-CEC6-4181-9D38-DF3092C85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시작</a:t>
            </a:r>
            <a:endParaRPr lang="en-US" altLang="ko-KR" sz="2100" dirty="0">
              <a:latin typeface="+mn-ea"/>
            </a:endParaRPr>
          </a:p>
          <a:p>
            <a:pPr marL="0" indent="0">
              <a:buNone/>
            </a:pP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2.</a:t>
            </a:r>
            <a:r>
              <a:rPr lang="en-US" altLang="ko-KR" sz="2100" dirty="0">
                <a:latin typeface="+mn-ea"/>
              </a:rPr>
              <a:t> </a:t>
            </a:r>
            <a:r>
              <a:rPr lang="ko-KR" altLang="en-US" sz="2100" dirty="0">
                <a:latin typeface="+mn-ea"/>
              </a:rPr>
              <a:t>사용자 위치의 지도 출력</a:t>
            </a:r>
            <a:endParaRPr lang="en-US" altLang="ko-KR" sz="2100" dirty="0">
              <a:latin typeface="+mn-ea"/>
            </a:endParaRPr>
          </a:p>
          <a:p>
            <a:pPr marL="0" indent="0">
              <a:buNone/>
            </a:pP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3. </a:t>
            </a:r>
            <a:r>
              <a:rPr lang="ko-KR" altLang="en-US" sz="2100" dirty="0">
                <a:latin typeface="+mn-ea"/>
              </a:rPr>
              <a:t>지도에 주변 금연 구역들이 표시 됨</a:t>
            </a: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	- </a:t>
            </a:r>
            <a:r>
              <a:rPr lang="ko-KR" altLang="en-US" sz="2100" dirty="0">
                <a:latin typeface="+mn-ea"/>
              </a:rPr>
              <a:t>흡연구역 버튼 클릭 시</a:t>
            </a:r>
            <a:r>
              <a:rPr lang="en-US" altLang="ko-KR" sz="2100" dirty="0">
                <a:latin typeface="+mn-ea"/>
              </a:rPr>
              <a:t>, </a:t>
            </a:r>
            <a:r>
              <a:rPr lang="ko-KR" altLang="en-US" sz="2100" dirty="0">
                <a:latin typeface="+mn-ea"/>
              </a:rPr>
              <a:t>등록된 흡연구역들이 표시 됨</a:t>
            </a:r>
            <a:endParaRPr lang="en-US" altLang="ko-KR" sz="2100" dirty="0">
              <a:latin typeface="+mn-ea"/>
            </a:endParaRPr>
          </a:p>
          <a:p>
            <a:pPr marL="0" indent="0">
              <a:buNone/>
            </a:pP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4. 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흡연 구역 제보 시</a:t>
            </a: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latin typeface="+mn-ea"/>
              </a:rPr>
              <a:t>	</a:t>
            </a: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흡연 구역을 카메라 촬영함</a:t>
            </a: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latin typeface="+mn-ea"/>
              </a:rPr>
              <a:t>	</a:t>
            </a: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- 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촬영 이미지와 </a:t>
            </a: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GPS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정보를 등록함</a:t>
            </a: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	</a:t>
            </a:r>
          </a:p>
          <a:p>
            <a:pPr marL="0" indent="0">
              <a:buNone/>
            </a:pPr>
            <a:r>
              <a:rPr lang="en-US" altLang="ko-KR" sz="2100" dirty="0">
                <a:solidFill>
                  <a:schemeClr val="tx1"/>
                </a:solidFill>
                <a:latin typeface="+mn-ea"/>
              </a:rPr>
              <a:t>5. </a:t>
            </a:r>
            <a:r>
              <a:rPr lang="ko-KR" altLang="en-US" sz="2100" dirty="0">
                <a:solidFill>
                  <a:schemeClr val="tx1"/>
                </a:solidFill>
                <a:latin typeface="+mn-ea"/>
              </a:rPr>
              <a:t>종료</a:t>
            </a:r>
            <a:endParaRPr lang="en-US" altLang="ko-KR" sz="2100" dirty="0">
              <a:solidFill>
                <a:schemeClr val="tx1"/>
              </a:solidFill>
              <a:latin typeface="+mn-ea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+mn-ea"/>
              </a:rPr>
              <a:t>  </a:t>
            </a:r>
          </a:p>
          <a:p>
            <a:pPr marL="0" indent="0">
              <a:buNone/>
            </a:pP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기타</a:t>
            </a:r>
            <a:r>
              <a:rPr lang="en-US" altLang="ko-KR" sz="1400" dirty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400" dirty="0">
                <a:latin typeface="+mn-ea"/>
              </a:rPr>
              <a:t>1. </a:t>
            </a:r>
            <a:r>
              <a:rPr lang="ko-KR" altLang="en-US" sz="1400" dirty="0">
                <a:latin typeface="+mn-ea"/>
              </a:rPr>
              <a:t>흡연구역 제보시에는 로그인 과정 필요</a:t>
            </a:r>
            <a:endParaRPr lang="en-US" altLang="ko-KR" sz="1400" dirty="0">
              <a:latin typeface="+mn-ea"/>
            </a:endParaRPr>
          </a:p>
          <a:p>
            <a:pPr marL="0" indent="0">
              <a:buNone/>
            </a:pPr>
            <a:r>
              <a:rPr lang="en-US" altLang="ko-KR" sz="1400" dirty="0">
                <a:latin typeface="+mn-ea"/>
              </a:rPr>
              <a:t>2. </a:t>
            </a:r>
            <a:r>
              <a:rPr lang="ko-KR" altLang="en-US" sz="1400" dirty="0">
                <a:latin typeface="+mn-ea"/>
              </a:rPr>
              <a:t>일정 횟수 이상 제보 된 구역은 검토를 통해 흡연 구역에 추가됨</a:t>
            </a:r>
            <a:endParaRPr lang="en-US" altLang="ko-KR" sz="1400" dirty="0">
              <a:latin typeface="+mn-ea"/>
            </a:endParaRPr>
          </a:p>
          <a:p>
            <a:pPr marL="0" indent="0">
              <a:buNone/>
            </a:pPr>
            <a:r>
              <a:rPr lang="en-US" altLang="ko-KR" sz="1400" dirty="0">
                <a:latin typeface="+mn-ea"/>
              </a:rPr>
              <a:t>3. </a:t>
            </a:r>
            <a:r>
              <a:rPr lang="ko-KR" altLang="en-US" sz="1400" dirty="0">
                <a:latin typeface="+mn-ea"/>
              </a:rPr>
              <a:t>흡연구역으로 지정된 위치를 제보했던 사용자들은 리워드를 받게 됨</a:t>
            </a:r>
            <a:endParaRPr lang="en-US" altLang="ko-KR" sz="1400" dirty="0">
              <a:latin typeface="+mn-ea"/>
            </a:endParaRPr>
          </a:p>
          <a:p>
            <a:pPr marL="0" indent="0" algn="ctr">
              <a:buNone/>
            </a:pPr>
            <a:r>
              <a:rPr lang="ko-KR" altLang="en-US" sz="1200" dirty="0">
                <a:latin typeface="+mn-ea"/>
              </a:rPr>
              <a:t> </a:t>
            </a:r>
            <a:endParaRPr lang="en-US" altLang="ko-KR" sz="1200" dirty="0">
              <a:latin typeface="+mn-ea"/>
            </a:endParaRPr>
          </a:p>
          <a:p>
            <a:endParaRPr lang="ko-KR" altLang="en-US" dirty="0">
              <a:latin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액티비티 시나리오</a:t>
            </a:r>
          </a:p>
        </p:txBody>
      </p:sp>
    </p:spTree>
    <p:extLst>
      <p:ext uri="{BB962C8B-B14F-4D97-AF65-F5344CB8AC3E}">
        <p14:creationId xmlns:p14="http://schemas.microsoft.com/office/powerpoint/2010/main" val="1074141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</a:rPr>
              <a:t>UC Diagrams</a:t>
            </a:r>
            <a:endParaRPr lang="ko-KR" altLang="en-US" dirty="0">
              <a:latin typeface="+mj-ea"/>
            </a:endParaRPr>
          </a:p>
        </p:txBody>
      </p:sp>
      <p:sp>
        <p:nvSpPr>
          <p:cNvPr id="79" name="내용 개체 틀 78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개발 우선 순위로 나열</a:t>
            </a:r>
            <a:endParaRPr lang="en-US" altLang="ko-KR" dirty="0"/>
          </a:p>
          <a:p>
            <a:r>
              <a:rPr lang="ko-KR" altLang="en-US" dirty="0"/>
              <a:t>범례</a:t>
            </a:r>
            <a:endParaRPr lang="en-US" altLang="ko-KR" dirty="0"/>
          </a:p>
          <a:p>
            <a:pPr lvl="1">
              <a:buFont typeface="맑은 고딕" panose="020B0503020000020004" pitchFamily="50" charset="-127"/>
              <a:buChar char="-"/>
            </a:pPr>
            <a:r>
              <a:rPr lang="ko-KR" altLang="en-US" dirty="0"/>
              <a:t>관리는 </a:t>
            </a:r>
            <a:r>
              <a:rPr lang="en-US" altLang="ko-KR" dirty="0"/>
              <a:t>CRUD</a:t>
            </a:r>
            <a:r>
              <a:rPr lang="ko-KR" altLang="en-US" dirty="0"/>
              <a:t>를 포함</a:t>
            </a:r>
            <a:endParaRPr lang="en-US" altLang="ko-KR" dirty="0"/>
          </a:p>
          <a:p>
            <a:r>
              <a:rPr lang="ko-KR" altLang="en-US" dirty="0"/>
              <a:t>금연 구역 조회</a:t>
            </a:r>
            <a:endParaRPr lang="en-US" altLang="ko-KR" dirty="0"/>
          </a:p>
          <a:p>
            <a:pPr lvl="1"/>
            <a:r>
              <a:rPr lang="ko-KR" altLang="en-US" dirty="0"/>
              <a:t>지도와 상단바를 통해 조회 가능</a:t>
            </a:r>
            <a:endParaRPr lang="en-US" altLang="ko-KR" dirty="0"/>
          </a:p>
          <a:p>
            <a:r>
              <a:rPr lang="ko-KR" altLang="en-US" dirty="0"/>
              <a:t>흡연 구역 조회</a:t>
            </a:r>
            <a:endParaRPr lang="en-US" altLang="ko-KR" dirty="0"/>
          </a:p>
          <a:p>
            <a:pPr lvl="1"/>
            <a:r>
              <a:rPr lang="ko-KR" altLang="en-US" dirty="0"/>
              <a:t>스위치 버튼을 통해 조회 가능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8955BF67-F4DC-4E50-AB94-6B0EC8CFCE74}"/>
              </a:ext>
            </a:extLst>
          </p:cNvPr>
          <p:cNvGrpSpPr/>
          <p:nvPr/>
        </p:nvGrpSpPr>
        <p:grpSpPr>
          <a:xfrm>
            <a:off x="446794" y="2178845"/>
            <a:ext cx="4697626" cy="2914229"/>
            <a:chOff x="595724" y="1762123"/>
            <a:chExt cx="6263502" cy="3885639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68C99760-68EF-49EA-9587-2CA656A68B4B}"/>
                </a:ext>
              </a:extLst>
            </p:cNvPr>
            <p:cNvGrpSpPr/>
            <p:nvPr/>
          </p:nvGrpSpPr>
          <p:grpSpPr>
            <a:xfrm>
              <a:off x="595724" y="1762123"/>
              <a:ext cx="6263502" cy="3885639"/>
              <a:chOff x="539163" y="1007840"/>
              <a:chExt cx="6263502" cy="3885639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649C83A8-C889-483A-8B1D-D13131EB457C}"/>
                  </a:ext>
                </a:extLst>
              </p:cNvPr>
              <p:cNvSpPr/>
              <p:nvPr/>
            </p:nvSpPr>
            <p:spPr>
              <a:xfrm>
                <a:off x="1595218" y="1007840"/>
                <a:ext cx="4171610" cy="3885639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" name="그룹 45">
                <a:extLst>
                  <a:ext uri="{FF2B5EF4-FFF2-40B4-BE49-F238E27FC236}">
                    <a16:creationId xmlns:a16="http://schemas.microsoft.com/office/drawing/2014/main" id="{54F5D7EC-57C9-422D-948E-B4CAB375F908}"/>
                  </a:ext>
                </a:extLst>
              </p:cNvPr>
              <p:cNvGrpSpPr/>
              <p:nvPr/>
            </p:nvGrpSpPr>
            <p:grpSpPr>
              <a:xfrm>
                <a:off x="726267" y="2159968"/>
                <a:ext cx="261404" cy="561251"/>
                <a:chOff x="1434699" y="630776"/>
                <a:chExt cx="428629" cy="857257"/>
              </a:xfrm>
            </p:grpSpPr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794EDC37-76D0-4B95-B747-D9E88E800909}"/>
                    </a:ext>
                  </a:extLst>
                </p:cNvPr>
                <p:cNvSpPr/>
                <p:nvPr/>
              </p:nvSpPr>
              <p:spPr>
                <a:xfrm>
                  <a:off x="1506135" y="630776"/>
                  <a:ext cx="285752" cy="2857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9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" name="직선 연결선 7">
                  <a:extLst>
                    <a:ext uri="{FF2B5EF4-FFF2-40B4-BE49-F238E27FC236}">
                      <a16:creationId xmlns:a16="http://schemas.microsoft.com/office/drawing/2014/main" id="{25C2BAF7-CAEC-4B94-819C-D081C43DFB30}"/>
                    </a:ext>
                  </a:extLst>
                </p:cNvPr>
                <p:cNvCxnSpPr/>
                <p:nvPr/>
              </p:nvCxnSpPr>
              <p:spPr>
                <a:xfrm rot="5400000">
                  <a:off x="1469623" y="1095123"/>
                  <a:ext cx="357190" cy="1588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직선 연결선 8">
                  <a:extLst>
                    <a:ext uri="{FF2B5EF4-FFF2-40B4-BE49-F238E27FC236}">
                      <a16:creationId xmlns:a16="http://schemas.microsoft.com/office/drawing/2014/main" id="{7441221E-03EC-43CB-BDA2-4988D05F41FB}"/>
                    </a:ext>
                  </a:extLst>
                </p:cNvPr>
                <p:cNvCxnSpPr/>
                <p:nvPr/>
              </p:nvCxnSpPr>
              <p:spPr>
                <a:xfrm rot="10800000">
                  <a:off x="1434701" y="987966"/>
                  <a:ext cx="428627" cy="1588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0517CFEF-E42E-4ED5-9545-76722B300CE1}"/>
                    </a:ext>
                  </a:extLst>
                </p:cNvPr>
                <p:cNvCxnSpPr/>
                <p:nvPr/>
              </p:nvCxnSpPr>
              <p:spPr>
                <a:xfrm rot="5400000">
                  <a:off x="1418416" y="1259981"/>
                  <a:ext cx="244335" cy="211769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65DE64CE-4F42-46FA-A338-FF4335D1A26F}"/>
                    </a:ext>
                  </a:extLst>
                </p:cNvPr>
                <p:cNvCxnSpPr/>
                <p:nvPr/>
              </p:nvCxnSpPr>
              <p:spPr>
                <a:xfrm rot="16200000" flipH="1">
                  <a:off x="1634002" y="1258707"/>
                  <a:ext cx="244335" cy="214314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4A4B53C-4E7F-4A92-9EEB-439DDEFDF976}"/>
                  </a:ext>
                </a:extLst>
              </p:cNvPr>
              <p:cNvSpPr txBox="1"/>
              <p:nvPr/>
            </p:nvSpPr>
            <p:spPr>
              <a:xfrm>
                <a:off x="539163" y="2815311"/>
                <a:ext cx="707887" cy="307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spcBef>
                    <a:spcPct val="0"/>
                  </a:spcBef>
                  <a:buNone/>
                  <a:defRPr sz="200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itchFamily="18" charset="-127"/>
                    <a:ea typeface="-윤고딕330" pitchFamily="18" charset="-127"/>
                  </a:defRPr>
                </a:lvl1pPr>
              </a:lstStyle>
              <a:p>
                <a:r>
                  <a:rPr lang="ko-KR" altLang="en-US" sz="900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사용자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6AA401-F5A0-40C7-8C43-A5B34B8E789A}"/>
                  </a:ext>
                </a:extLst>
              </p:cNvPr>
              <p:cNvSpPr txBox="1"/>
              <p:nvPr/>
            </p:nvSpPr>
            <p:spPr>
              <a:xfrm>
                <a:off x="6094778" y="2371616"/>
                <a:ext cx="707887" cy="307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spcBef>
                    <a:spcPct val="0"/>
                  </a:spcBef>
                  <a:buNone/>
                  <a:defRPr sz="200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-윤고딕330" pitchFamily="18" charset="-127"/>
                    <a:ea typeface="-윤고딕330" pitchFamily="18" charset="-127"/>
                  </a:defRPr>
                </a:lvl1pPr>
              </a:lstStyle>
              <a:p>
                <a:r>
                  <a:rPr lang="ko-KR" altLang="en-US" sz="900" dirty="0">
                    <a:solidFill>
                      <a:schemeClr val="tx1"/>
                    </a:solidFill>
                    <a:latin typeface="맑은 고딕" pitchFamily="50" charset="-127"/>
                    <a:ea typeface="맑은 고딕" pitchFamily="50" charset="-127"/>
                  </a:rPr>
                  <a:t>관리자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59F93D9-5FC7-47AE-B572-7AFCF084EAB4}"/>
                  </a:ext>
                </a:extLst>
              </p:cNvPr>
              <p:cNvSpPr txBox="1"/>
              <p:nvPr/>
            </p:nvSpPr>
            <p:spPr>
              <a:xfrm>
                <a:off x="2235178" y="1070277"/>
                <a:ext cx="3059550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맑은 고딕" pitchFamily="50" charset="-127"/>
                  </a:rPr>
                  <a:t>금연 구역 알림 서비스</a:t>
                </a:r>
                <a:endParaRPr lang="en-US" altLang="ko-KR" sz="900" dirty="0"/>
              </a:p>
            </p:txBody>
          </p: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5FE15B60-8B3E-40FF-AB3C-9EFB735FEA00}"/>
                  </a:ext>
                </a:extLst>
              </p:cNvPr>
              <p:cNvCxnSpPr>
                <a:stCxn id="7" idx="6"/>
                <a:endCxn id="35" idx="2"/>
              </p:cNvCxnSpPr>
              <p:nvPr/>
            </p:nvCxnSpPr>
            <p:spPr>
              <a:xfrm flipV="1">
                <a:off x="944102" y="1731144"/>
                <a:ext cx="1006301" cy="52236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94D42FFE-7AFD-483D-8654-1C56243AACD8}"/>
                  </a:ext>
                </a:extLst>
              </p:cNvPr>
              <p:cNvCxnSpPr>
                <a:cxnSpLocks/>
                <a:stCxn id="69" idx="2"/>
                <a:endCxn id="7" idx="6"/>
              </p:cNvCxnSpPr>
              <p:nvPr/>
            </p:nvCxnSpPr>
            <p:spPr>
              <a:xfrm flipH="1" flipV="1">
                <a:off x="944102" y="2253510"/>
                <a:ext cx="1006301" cy="224757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E6309D38-98A3-4E38-9AC8-9F23845A7447}"/>
                  </a:ext>
                </a:extLst>
              </p:cNvPr>
              <p:cNvCxnSpPr>
                <a:stCxn id="19" idx="2"/>
                <a:endCxn id="48" idx="6"/>
              </p:cNvCxnSpPr>
              <p:nvPr/>
            </p:nvCxnSpPr>
            <p:spPr>
              <a:xfrm flipH="1" flipV="1">
                <a:off x="5349129" y="1731144"/>
                <a:ext cx="945953" cy="8023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" name="그룹 45">
                <a:extLst>
                  <a:ext uri="{FF2B5EF4-FFF2-40B4-BE49-F238E27FC236}">
                    <a16:creationId xmlns:a16="http://schemas.microsoft.com/office/drawing/2014/main" id="{0BFDC176-B10A-4314-8206-12D51535CB15}"/>
                  </a:ext>
                </a:extLst>
              </p:cNvPr>
              <p:cNvGrpSpPr/>
              <p:nvPr/>
            </p:nvGrpSpPr>
            <p:grpSpPr>
              <a:xfrm>
                <a:off x="6251516" y="1717840"/>
                <a:ext cx="261404" cy="561251"/>
                <a:chOff x="1434699" y="630776"/>
                <a:chExt cx="428629" cy="857257"/>
              </a:xfrm>
            </p:grpSpPr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CF79F89C-DFD7-4041-AD77-B0663E4A6C60}"/>
                    </a:ext>
                  </a:extLst>
                </p:cNvPr>
                <p:cNvSpPr/>
                <p:nvPr/>
              </p:nvSpPr>
              <p:spPr>
                <a:xfrm>
                  <a:off x="1506135" y="630776"/>
                  <a:ext cx="285752" cy="2857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9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0" name="직선 연결선 19">
                  <a:extLst>
                    <a:ext uri="{FF2B5EF4-FFF2-40B4-BE49-F238E27FC236}">
                      <a16:creationId xmlns:a16="http://schemas.microsoft.com/office/drawing/2014/main" id="{68CC89B8-5AF9-40E3-8A7D-6EBFFB86E826}"/>
                    </a:ext>
                  </a:extLst>
                </p:cNvPr>
                <p:cNvCxnSpPr/>
                <p:nvPr/>
              </p:nvCxnSpPr>
              <p:spPr>
                <a:xfrm rot="5400000">
                  <a:off x="1469623" y="1095123"/>
                  <a:ext cx="357190" cy="1588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1419F204-06DE-43FA-81A7-2CC718FE166D}"/>
                    </a:ext>
                  </a:extLst>
                </p:cNvPr>
                <p:cNvCxnSpPr/>
                <p:nvPr/>
              </p:nvCxnSpPr>
              <p:spPr>
                <a:xfrm rot="10800000">
                  <a:off x="1434701" y="987966"/>
                  <a:ext cx="428627" cy="1588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id="{A20906F6-2C56-43D2-9D6B-1EF672BCAD84}"/>
                    </a:ext>
                  </a:extLst>
                </p:cNvPr>
                <p:cNvCxnSpPr/>
                <p:nvPr/>
              </p:nvCxnSpPr>
              <p:spPr>
                <a:xfrm rot="5400000">
                  <a:off x="1418416" y="1259981"/>
                  <a:ext cx="244335" cy="211769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85060EF5-603C-4F1C-8717-2A8B6CD942E3}"/>
                    </a:ext>
                  </a:extLst>
                </p:cNvPr>
                <p:cNvCxnSpPr/>
                <p:nvPr/>
              </p:nvCxnSpPr>
              <p:spPr>
                <a:xfrm rot="16200000" flipH="1">
                  <a:off x="1634002" y="1258707"/>
                  <a:ext cx="244335" cy="214314"/>
                </a:xfrm>
                <a:prstGeom prst="line">
                  <a:avLst/>
                </a:prstGeom>
                <a:ln w="952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A6071FEC-C500-43C5-B184-0452DE6F9EB9}"/>
                  </a:ext>
                </a:extLst>
              </p:cNvPr>
              <p:cNvCxnSpPr>
                <a:cxnSpLocks/>
                <a:stCxn id="19" idx="2"/>
                <a:endCxn id="49" idx="6"/>
              </p:cNvCxnSpPr>
              <p:nvPr/>
            </p:nvCxnSpPr>
            <p:spPr>
              <a:xfrm flipH="1">
                <a:off x="5349129" y="1811382"/>
                <a:ext cx="945953" cy="5144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846248DC-E5AC-402C-84EB-F8E0BEAF3874}"/>
                  </a:ext>
                </a:extLst>
              </p:cNvPr>
              <p:cNvSpPr/>
              <p:nvPr/>
            </p:nvSpPr>
            <p:spPr>
              <a:xfrm>
                <a:off x="1950403" y="1566708"/>
                <a:ext cx="1584176" cy="3288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788" dirty="0">
                    <a:solidFill>
                      <a:schemeClr val="tx1"/>
                    </a:solidFill>
                  </a:rPr>
                  <a:t>금연 구역 조회</a:t>
                </a: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00029C82-1E48-4981-A979-FA9DB7CDD6B9}"/>
                  </a:ext>
                </a:extLst>
              </p:cNvPr>
              <p:cNvSpPr/>
              <p:nvPr/>
            </p:nvSpPr>
            <p:spPr>
              <a:xfrm>
                <a:off x="1950403" y="3703590"/>
                <a:ext cx="1584176" cy="3288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788" dirty="0">
                    <a:solidFill>
                      <a:schemeClr val="tx1"/>
                    </a:solidFill>
                  </a:rPr>
                  <a:t>흡연 구역 조회</a:t>
                </a:r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0612C0BF-F70D-4574-8749-F84956F4A15B}"/>
                  </a:ext>
                </a:extLst>
              </p:cNvPr>
              <p:cNvSpPr/>
              <p:nvPr/>
            </p:nvSpPr>
            <p:spPr>
              <a:xfrm>
                <a:off x="1950403" y="3068462"/>
                <a:ext cx="1584176" cy="3288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788" dirty="0">
                    <a:solidFill>
                      <a:schemeClr val="tx1"/>
                    </a:solidFill>
                  </a:rPr>
                  <a:t>흡연 구역 제보</a:t>
                </a:r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3370D7FE-046C-4F47-8AAA-52E2D488B1C1}"/>
                  </a:ext>
                </a:extLst>
              </p:cNvPr>
              <p:cNvSpPr/>
              <p:nvPr/>
            </p:nvSpPr>
            <p:spPr>
              <a:xfrm>
                <a:off x="3764953" y="1566708"/>
                <a:ext cx="1584176" cy="3288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788" dirty="0">
                    <a:solidFill>
                      <a:schemeClr val="tx1"/>
                    </a:solidFill>
                  </a:rPr>
                  <a:t>흡연 구역 관리</a:t>
                </a: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A047BAD6-1568-4E33-BFFD-7479641FE947}"/>
                  </a:ext>
                </a:extLst>
              </p:cNvPr>
              <p:cNvSpPr/>
              <p:nvPr/>
            </p:nvSpPr>
            <p:spPr>
              <a:xfrm>
                <a:off x="3764953" y="2161398"/>
                <a:ext cx="1584176" cy="3288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788" dirty="0">
                    <a:solidFill>
                      <a:schemeClr val="tx1"/>
                    </a:solidFill>
                  </a:rPr>
                  <a:t>보상 제공</a:t>
                </a:r>
              </a:p>
            </p:txBody>
          </p: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6C196A4D-5CD1-445F-98DD-85565CE48628}"/>
                  </a:ext>
                </a:extLst>
              </p:cNvPr>
              <p:cNvCxnSpPr>
                <a:cxnSpLocks/>
                <a:endCxn id="43" idx="6"/>
              </p:cNvCxnSpPr>
              <p:nvPr/>
            </p:nvCxnSpPr>
            <p:spPr>
              <a:xfrm flipH="1">
                <a:off x="3534579" y="3211233"/>
                <a:ext cx="2499724" cy="2166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4" name="그래픽 63" descr="데이터베이스 윤곽선">
                <a:extLst>
                  <a:ext uri="{FF2B5EF4-FFF2-40B4-BE49-F238E27FC236}">
                    <a16:creationId xmlns:a16="http://schemas.microsoft.com/office/drawing/2014/main" id="{C91D7780-F51F-4CCE-8F06-31587E1F43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969735" y="2788409"/>
                <a:ext cx="831259" cy="831259"/>
              </a:xfrm>
              <a:prstGeom prst="rect">
                <a:avLst/>
              </a:prstGeom>
            </p:spPr>
          </p:pic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D8D98E6-3E76-4810-909D-520DA8E3B238}"/>
                </a:ext>
              </a:extLst>
            </p:cNvPr>
            <p:cNvSpPr txBox="1"/>
            <p:nvPr/>
          </p:nvSpPr>
          <p:spPr>
            <a:xfrm>
              <a:off x="6245289" y="4355578"/>
              <a:ext cx="447131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spcBef>
                  <a:spcPct val="0"/>
                </a:spcBef>
                <a:buNone/>
                <a:defRPr sz="200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defRPr>
              </a:lvl1pPr>
            </a:lstStyle>
            <a:p>
              <a:r>
                <a:rPr lang="en-US" altLang="ko-KR" sz="9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DB</a:t>
              </a:r>
              <a:endParaRPr lang="ko-KR" altLang="en-US" sz="9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69" name="타원 68">
            <a:extLst>
              <a:ext uri="{FF2B5EF4-FFF2-40B4-BE49-F238E27FC236}">
                <a16:creationId xmlns:a16="http://schemas.microsoft.com/office/drawing/2014/main" id="{C0E74362-B3C8-4381-B2AA-560D0A335FB9}"/>
              </a:ext>
            </a:extLst>
          </p:cNvPr>
          <p:cNvSpPr/>
          <p:nvPr/>
        </p:nvSpPr>
        <p:spPr>
          <a:xfrm>
            <a:off x="1505223" y="4675448"/>
            <a:ext cx="1188132" cy="246654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788" dirty="0">
                <a:solidFill>
                  <a:schemeClr val="tx1"/>
                </a:solidFill>
              </a:rPr>
              <a:t>회원 정보 관리</a:t>
            </a:r>
          </a:p>
        </p:txBody>
      </p:sp>
    </p:spTree>
    <p:extLst>
      <p:ext uri="{BB962C8B-B14F-4D97-AF65-F5344CB8AC3E}">
        <p14:creationId xmlns:p14="http://schemas.microsoft.com/office/powerpoint/2010/main" val="228882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06C044-1BA9-4308-8734-C052567C5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전국 금연구역 표준 데이터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https://www.data.go.kr/data/15013192/standard.do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네이버 맵 </a:t>
            </a:r>
            <a:r>
              <a:rPr lang="en-US" altLang="ko-KR" dirty="0"/>
              <a:t>API(tbd)</a:t>
            </a:r>
          </a:p>
          <a:p>
            <a:pPr lvl="1"/>
            <a:r>
              <a:rPr lang="en-US" altLang="ko-KR" b="0" i="0" u="none" strike="noStrike" dirty="0">
                <a:effectLst/>
                <a:latin typeface="+mn-lt"/>
                <a:hlinkClick r:id="rId3"/>
              </a:rPr>
              <a:t>https://www.ncloud.com/product/applicationService/maps</a:t>
            </a:r>
            <a:endParaRPr lang="ko-KR" altLang="en-US" dirty="0">
              <a:latin typeface="+mn-lt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사용 </a:t>
            </a:r>
            <a:r>
              <a:rPr lang="en-US" altLang="ko-KR" dirty="0">
                <a:latin typeface="+mj-ea"/>
              </a:rPr>
              <a:t>API</a:t>
            </a:r>
            <a:endParaRPr lang="ko-KR" altLang="en-US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91135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A425D4-7775-45C0-9A5F-C059E78DE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금연구역 표시</a:t>
            </a:r>
            <a:endParaRPr lang="en-US" altLang="ko-KR" dirty="0"/>
          </a:p>
          <a:p>
            <a:pPr lvl="1"/>
            <a:r>
              <a:rPr lang="ko-KR" altLang="en-US" dirty="0"/>
              <a:t>지도 위에 구역을 표시</a:t>
            </a:r>
            <a:endParaRPr lang="en-US" altLang="ko-KR" dirty="0"/>
          </a:p>
          <a:p>
            <a:pPr marL="342884" lvl="1" indent="0">
              <a:buNone/>
            </a:pPr>
            <a:endParaRPr lang="ko-KR" altLang="en-US" dirty="0"/>
          </a:p>
          <a:p>
            <a:r>
              <a:rPr lang="ko-KR" altLang="en-US" dirty="0"/>
              <a:t>흡연구역 표시</a:t>
            </a:r>
            <a:endParaRPr lang="en-US" altLang="ko-KR" dirty="0"/>
          </a:p>
          <a:p>
            <a:pPr lvl="1"/>
            <a:r>
              <a:rPr lang="ko-KR" altLang="en-US" dirty="0"/>
              <a:t>지도와 사진을 통해 흡연구역 표시</a:t>
            </a:r>
            <a:endParaRPr lang="en-US" altLang="ko-KR" dirty="0"/>
          </a:p>
          <a:p>
            <a:pPr marL="342884" lvl="1" indent="0">
              <a:buNone/>
            </a:pPr>
            <a:endParaRPr lang="en-US" altLang="ko-KR" dirty="0"/>
          </a:p>
          <a:p>
            <a:r>
              <a:rPr lang="ko-KR" altLang="en-US" dirty="0"/>
              <a:t>흡연구역 데이터 수집</a:t>
            </a:r>
            <a:endParaRPr lang="en-US" altLang="ko-KR" dirty="0"/>
          </a:p>
          <a:p>
            <a:pPr lvl="1"/>
            <a:r>
              <a:rPr lang="ko-KR" altLang="en-US" dirty="0"/>
              <a:t>흡연구역 신청 버튼을 통해 위치를 등록</a:t>
            </a:r>
            <a:endParaRPr lang="en-US" altLang="ko-KR" dirty="0"/>
          </a:p>
          <a:p>
            <a:pPr lvl="1"/>
            <a:r>
              <a:rPr lang="ko-KR" altLang="en-US" dirty="0"/>
              <a:t>사진과 함께 등록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흡연구역 지정</a:t>
            </a:r>
            <a:endParaRPr lang="en-US" altLang="ko-KR" dirty="0"/>
          </a:p>
          <a:p>
            <a:pPr lvl="1"/>
            <a:r>
              <a:rPr lang="ko-KR" altLang="en-US" dirty="0"/>
              <a:t>신청된 데이터를 검토 후 흡연구역 목록에 등록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리워드 제공</a:t>
            </a:r>
            <a:endParaRPr lang="en-US" altLang="ko-KR" dirty="0"/>
          </a:p>
          <a:p>
            <a:pPr lvl="1"/>
            <a:r>
              <a:rPr lang="ko-KR" altLang="en-US" dirty="0"/>
              <a:t>신청한 데이터가 등록되었을 경우 추첨권을 제공</a:t>
            </a:r>
            <a:endParaRPr lang="en-US" altLang="ko-KR" dirty="0"/>
          </a:p>
          <a:p>
            <a:pPr lvl="1"/>
            <a:r>
              <a:rPr lang="ko-KR" altLang="en-US" dirty="0"/>
              <a:t>추첨권을 가진 사용자들 중 추후 랜덤으로 선별하여 리워드 제공</a:t>
            </a:r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5D9CC6-4141-445C-9CD4-21E33318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기능리스트</a:t>
            </a:r>
          </a:p>
        </p:txBody>
      </p:sp>
    </p:spTree>
    <p:extLst>
      <p:ext uri="{BB962C8B-B14F-4D97-AF65-F5344CB8AC3E}">
        <p14:creationId xmlns:p14="http://schemas.microsoft.com/office/powerpoint/2010/main" val="2575244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Risk </a:t>
            </a:r>
            <a:r>
              <a:rPr lang="ko-KR" altLang="en-US" dirty="0"/>
              <a:t>및 </a:t>
            </a:r>
            <a:r>
              <a:rPr lang="en-US" altLang="ko-KR" dirty="0"/>
              <a:t>Risk Management Plan</a:t>
            </a:r>
          </a:p>
          <a:p>
            <a:endParaRPr lang="en-US" altLang="ko-KR" b="0" i="0" dirty="0">
              <a:effectLst/>
              <a:latin typeface="+mj-lt"/>
            </a:endParaRPr>
          </a:p>
          <a:p>
            <a:pPr lvl="1"/>
            <a:r>
              <a:rPr lang="ko-KR" altLang="en-US" dirty="0"/>
              <a:t>위험</a:t>
            </a:r>
            <a:r>
              <a:rPr lang="en-US" altLang="ko-KR" dirty="0"/>
              <a:t>1: </a:t>
            </a:r>
            <a:r>
              <a:rPr lang="ko-KR" altLang="en-US" dirty="0"/>
              <a:t> 공식으로 지정된 흡연 부스 외에도 개인이 만든 흡연 구역이 존재</a:t>
            </a:r>
            <a:endParaRPr lang="en-US" altLang="ko-KR" dirty="0"/>
          </a:p>
          <a:p>
            <a:pPr lvl="2"/>
            <a:r>
              <a:rPr lang="ko-KR" altLang="en-US" dirty="0"/>
              <a:t>방안</a:t>
            </a:r>
            <a:r>
              <a:rPr lang="en-US" altLang="ko-KR" dirty="0"/>
              <a:t>: </a:t>
            </a:r>
            <a:r>
              <a:rPr lang="ko-KR" altLang="en-US" dirty="0"/>
              <a:t>사용자들에게 이러한 장소를 제보 받아 데이터에 등록함</a:t>
            </a:r>
            <a:r>
              <a:rPr lang="en-US" altLang="ko-KR" dirty="0"/>
              <a:t>     </a:t>
            </a:r>
          </a:p>
          <a:p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기타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36619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설계서</a:t>
            </a:r>
          </a:p>
        </p:txBody>
      </p:sp>
    </p:spTree>
    <p:extLst>
      <p:ext uri="{BB962C8B-B14F-4D97-AF65-F5344CB8AC3E}">
        <p14:creationId xmlns:p14="http://schemas.microsoft.com/office/powerpoint/2010/main" val="3532858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076D4-DFC3-43EE-B5D3-BD7622CF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기본설계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4EACF81-9BB3-4606-ADE9-A099E4E03B7D}"/>
              </a:ext>
            </a:extLst>
          </p:cNvPr>
          <p:cNvGrpSpPr/>
          <p:nvPr/>
        </p:nvGrpSpPr>
        <p:grpSpPr>
          <a:xfrm>
            <a:off x="1486015" y="2331616"/>
            <a:ext cx="5998705" cy="1675310"/>
            <a:chOff x="2730937" y="2288563"/>
            <a:chExt cx="7172728" cy="1695408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42F5D58-16E7-40A5-81CE-B3211D0C19A1}"/>
                </a:ext>
              </a:extLst>
            </p:cNvPr>
            <p:cNvGrpSpPr/>
            <p:nvPr/>
          </p:nvGrpSpPr>
          <p:grpSpPr>
            <a:xfrm>
              <a:off x="2730937" y="2288563"/>
              <a:ext cx="1293845" cy="1091514"/>
              <a:chOff x="2730937" y="2288563"/>
              <a:chExt cx="1293845" cy="1091514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5BA2867A-F033-4CD2-805B-A5473C6B2DE2}"/>
                  </a:ext>
                </a:extLst>
              </p:cNvPr>
              <p:cNvSpPr/>
              <p:nvPr/>
            </p:nvSpPr>
            <p:spPr>
              <a:xfrm>
                <a:off x="2730937" y="2782380"/>
                <a:ext cx="1293845" cy="59769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Flutter(Dart)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6631860-EACC-4432-AA6A-B09E3E0CE8C1}"/>
                  </a:ext>
                </a:extLst>
              </p:cNvPr>
              <p:cNvSpPr txBox="1"/>
              <p:nvPr/>
            </p:nvSpPr>
            <p:spPr>
              <a:xfrm>
                <a:off x="2771278" y="2288563"/>
                <a:ext cx="926841" cy="280322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/>
                  <a:t>Client</a:t>
                </a:r>
                <a:endParaRPr lang="ko-KR" altLang="en-US" sz="1200" dirty="0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2DCBBC7-0C7D-4D08-B7C7-3F9ED8FD471E}"/>
                </a:ext>
              </a:extLst>
            </p:cNvPr>
            <p:cNvGrpSpPr/>
            <p:nvPr/>
          </p:nvGrpSpPr>
          <p:grpSpPr>
            <a:xfrm>
              <a:off x="5477469" y="2291377"/>
              <a:ext cx="1660851" cy="1003489"/>
              <a:chOff x="5477469" y="2291377"/>
              <a:chExt cx="1660851" cy="1003489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1981F18-3085-464F-82D2-611A27CE0E52}"/>
                  </a:ext>
                </a:extLst>
              </p:cNvPr>
              <p:cNvSpPr/>
              <p:nvPr/>
            </p:nvSpPr>
            <p:spPr>
              <a:xfrm>
                <a:off x="5477469" y="2867591"/>
                <a:ext cx="1660851" cy="4272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dirty="0">
                    <a:solidFill>
                      <a:schemeClr val="tx1"/>
                    </a:solidFill>
                  </a:rPr>
                  <a:t>네이버 클라우드 플랫폼</a:t>
                </a:r>
                <a:endParaRPr lang="en-US" altLang="ko-KR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1873C45-0316-4144-8DCE-21AE57BDD272}"/>
                  </a:ext>
                </a:extLst>
              </p:cNvPr>
              <p:cNvSpPr txBox="1"/>
              <p:nvPr/>
            </p:nvSpPr>
            <p:spPr>
              <a:xfrm>
                <a:off x="5785722" y="2291377"/>
                <a:ext cx="926841" cy="280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/>
                  <a:t>Server</a:t>
                </a:r>
                <a:endParaRPr lang="ko-KR" altLang="en-US" sz="1200" dirty="0"/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728F8BD-91E5-4BC8-97DB-B20D40FBB98D}"/>
                </a:ext>
              </a:extLst>
            </p:cNvPr>
            <p:cNvGrpSpPr/>
            <p:nvPr/>
          </p:nvGrpSpPr>
          <p:grpSpPr>
            <a:xfrm>
              <a:off x="4024782" y="3037907"/>
              <a:ext cx="1452687" cy="256963"/>
              <a:chOff x="4024782" y="3037907"/>
              <a:chExt cx="1452687" cy="256963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9094249-11AC-4D38-AB24-C551C2A6C782}"/>
                  </a:ext>
                </a:extLst>
              </p:cNvPr>
              <p:cNvSpPr txBox="1"/>
              <p:nvPr/>
            </p:nvSpPr>
            <p:spPr>
              <a:xfrm>
                <a:off x="4216125" y="3037907"/>
                <a:ext cx="926841" cy="25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50" dirty="0"/>
                  <a:t>http</a:t>
                </a: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9B76691-F942-469E-9EA0-A97E0A60443B}"/>
                  </a:ext>
                </a:extLst>
              </p:cNvPr>
              <p:cNvCxnSpPr>
                <a:cxnSpLocks/>
                <a:stCxn id="4" idx="3"/>
                <a:endCxn id="12" idx="1"/>
              </p:cNvCxnSpPr>
              <p:nvPr/>
            </p:nvCxnSpPr>
            <p:spPr>
              <a:xfrm>
                <a:off x="4024782" y="3081229"/>
                <a:ext cx="1452687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934615A4-ECDC-41E0-BB00-A5DA3A498689}"/>
                </a:ext>
              </a:extLst>
            </p:cNvPr>
            <p:cNvGrpSpPr/>
            <p:nvPr/>
          </p:nvGrpSpPr>
          <p:grpSpPr>
            <a:xfrm>
              <a:off x="7137011" y="3022745"/>
              <a:ext cx="2766654" cy="961226"/>
              <a:chOff x="7179116" y="2571894"/>
              <a:chExt cx="2766654" cy="961226"/>
            </a:xfrm>
          </p:grpSpPr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B979357-E5A1-4A6B-9F6E-C1805ED6DD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79116" y="3052509"/>
                <a:ext cx="14790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순서도: 자기 디스크 21">
                <a:extLst>
                  <a:ext uri="{FF2B5EF4-FFF2-40B4-BE49-F238E27FC236}">
                    <a16:creationId xmlns:a16="http://schemas.microsoft.com/office/drawing/2014/main" id="{7EFC1F1C-CD26-4EAC-BFCA-E837CA84E173}"/>
                  </a:ext>
                </a:extLst>
              </p:cNvPr>
              <p:cNvSpPr/>
              <p:nvPr/>
            </p:nvSpPr>
            <p:spPr>
              <a:xfrm>
                <a:off x="8665610" y="2571894"/>
                <a:ext cx="1280160" cy="961226"/>
              </a:xfrm>
              <a:prstGeom prst="flowChartMagneticDisk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</a:rPr>
                  <a:t>MariaDB</a:t>
                </a:r>
                <a:endParaRPr lang="ko-KR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639537F-0BC6-472E-BC10-178BAE33BE6F}"/>
              </a:ext>
            </a:extLst>
          </p:cNvPr>
          <p:cNvSpPr txBox="1"/>
          <p:nvPr/>
        </p:nvSpPr>
        <p:spPr>
          <a:xfrm>
            <a:off x="6561840" y="2334394"/>
            <a:ext cx="7751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DB</a:t>
            </a:r>
            <a:endParaRPr lang="ko-KR" altLang="en-US" sz="12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B2061DC-1C84-405A-A4AA-1A3D3C77D10C}"/>
              </a:ext>
            </a:extLst>
          </p:cNvPr>
          <p:cNvSpPr/>
          <p:nvPr/>
        </p:nvSpPr>
        <p:spPr>
          <a:xfrm>
            <a:off x="3781903" y="3320906"/>
            <a:ext cx="1389005" cy="4222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Node.js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endParaRPr lang="en-US" altLang="ko-KR" sz="900" dirty="0">
              <a:solidFill>
                <a:schemeClr val="tx1"/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DDC475C-DFDA-4A25-949E-AD9C2E8308B5}"/>
              </a:ext>
            </a:extLst>
          </p:cNvPr>
          <p:cNvGrpSpPr/>
          <p:nvPr/>
        </p:nvGrpSpPr>
        <p:grpSpPr>
          <a:xfrm>
            <a:off x="2023598" y="3556028"/>
            <a:ext cx="5461122" cy="1672529"/>
            <a:chOff x="3373732" y="2291377"/>
            <a:chExt cx="6529933" cy="1692594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CAFAB936-6F68-4F48-BA38-264B619100F3}"/>
                </a:ext>
              </a:extLst>
            </p:cNvPr>
            <p:cNvGrpSpPr/>
            <p:nvPr/>
          </p:nvGrpSpPr>
          <p:grpSpPr>
            <a:xfrm>
              <a:off x="5489546" y="2291377"/>
              <a:ext cx="1660851" cy="1425618"/>
              <a:chOff x="5489546" y="2291377"/>
              <a:chExt cx="1660851" cy="1425618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6956FB3E-77EE-4D95-B663-D2EBBAAB290E}"/>
                  </a:ext>
                </a:extLst>
              </p:cNvPr>
              <p:cNvSpPr/>
              <p:nvPr/>
            </p:nvSpPr>
            <p:spPr>
              <a:xfrm>
                <a:off x="5489546" y="3289720"/>
                <a:ext cx="1660851" cy="427275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FIrebase</a:t>
                </a:r>
                <a:endParaRPr lang="en-US" altLang="ko-KR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9CC8E5C-9B3B-4B55-8014-6C6545D8C028}"/>
                  </a:ext>
                </a:extLst>
              </p:cNvPr>
              <p:cNvSpPr txBox="1"/>
              <p:nvPr/>
            </p:nvSpPr>
            <p:spPr>
              <a:xfrm>
                <a:off x="5785722" y="2291377"/>
                <a:ext cx="926841" cy="280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ko-KR" altLang="en-US" sz="1200" dirty="0"/>
              </a:p>
            </p:txBody>
          </p:sp>
        </p:grp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5027BDCE-0E92-47F8-B386-67E77E7E8B68}"/>
                </a:ext>
              </a:extLst>
            </p:cNvPr>
            <p:cNvCxnSpPr>
              <a:cxnSpLocks/>
              <a:endCxn id="47" idx="1"/>
            </p:cNvCxnSpPr>
            <p:nvPr/>
          </p:nvCxnSpPr>
          <p:spPr>
            <a:xfrm>
              <a:off x="3373732" y="3503356"/>
              <a:ext cx="2115814" cy="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50A5B4A8-D464-45D2-A1B5-A49858452C9E}"/>
                </a:ext>
              </a:extLst>
            </p:cNvPr>
            <p:cNvGrpSpPr/>
            <p:nvPr/>
          </p:nvGrpSpPr>
          <p:grpSpPr>
            <a:xfrm>
              <a:off x="7137011" y="3022745"/>
              <a:ext cx="2766654" cy="961226"/>
              <a:chOff x="7179116" y="2571894"/>
              <a:chExt cx="2766654" cy="961226"/>
            </a:xfrm>
          </p:grpSpPr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6DCE75D2-AC7F-4E3F-A805-6B3C21813D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79116" y="3052509"/>
                <a:ext cx="14790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순서도: 자기 디스크 43">
                <a:extLst>
                  <a:ext uri="{FF2B5EF4-FFF2-40B4-BE49-F238E27FC236}">
                    <a16:creationId xmlns:a16="http://schemas.microsoft.com/office/drawing/2014/main" id="{8CF43372-29D7-41AE-A7B1-1334D2BFE4AB}"/>
                  </a:ext>
                </a:extLst>
              </p:cNvPr>
              <p:cNvSpPr/>
              <p:nvPr/>
            </p:nvSpPr>
            <p:spPr>
              <a:xfrm>
                <a:off x="8665610" y="2571894"/>
                <a:ext cx="1280160" cy="961226"/>
              </a:xfrm>
              <a:prstGeom prst="flowChartMagneticDisk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 err="1">
                    <a:solidFill>
                      <a:schemeClr val="tx1"/>
                    </a:solidFill>
                  </a:rPr>
                  <a:t>FireStore</a:t>
                </a:r>
                <a:endParaRPr lang="ko-KR" altLang="en-US" sz="1050" dirty="0">
                  <a:solidFill>
                    <a:schemeClr val="tx1"/>
                  </a:solidFill>
                </a:endParaRPr>
              </a:p>
            </p:txBody>
          </p:sp>
        </p:grp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1DD7FF9D-3637-4EFD-9CEA-C23577FC4B3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23598" y="3410191"/>
            <a:ext cx="3452" cy="134344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595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1E30533E-855B-45D3-B980-7AB50821C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1: </a:t>
            </a:r>
            <a:r>
              <a:rPr lang="ko-KR" altLang="en-US" dirty="0">
                <a:latin typeface="+mj-ea"/>
              </a:rPr>
              <a:t>초기화면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B9E1CB68-D1C9-4353-868C-49C4D5316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400" dirty="0"/>
              <a:t>메뉴 버튼을 통해 사용자 정보 조회 가능</a:t>
            </a:r>
          </a:p>
          <a:p>
            <a:r>
              <a:rPr lang="ko-KR" altLang="en-US" sz="1400" dirty="0"/>
              <a:t>하단의 </a:t>
            </a:r>
            <a:r>
              <a:rPr lang="en-US" altLang="ko-KR" sz="1400" dirty="0"/>
              <a:t>+ </a:t>
            </a:r>
            <a:r>
              <a:rPr lang="ko-KR" altLang="en-US" sz="1400" dirty="0"/>
              <a:t>버튼을 통해 흡연구역 신청 가능</a:t>
            </a:r>
          </a:p>
          <a:p>
            <a:r>
              <a:rPr lang="ko-KR" altLang="en-US" sz="1400" dirty="0"/>
              <a:t>우측 상단의 버튼을 통해 흡연구역 표시</a:t>
            </a:r>
            <a:r>
              <a:rPr lang="en-US" altLang="ko-KR" sz="1400" dirty="0"/>
              <a:t>/</a:t>
            </a:r>
            <a:r>
              <a:rPr lang="ko-KR" altLang="en-US" sz="1400" dirty="0"/>
              <a:t>숨기기 가능</a:t>
            </a:r>
          </a:p>
          <a:p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8A2B6D5-FDAA-4713-AABF-919425B106FF}"/>
              </a:ext>
            </a:extLst>
          </p:cNvPr>
          <p:cNvGrpSpPr>
            <a:grpSpLocks noChangeAspect="1"/>
          </p:cNvGrpSpPr>
          <p:nvPr/>
        </p:nvGrpSpPr>
        <p:grpSpPr>
          <a:xfrm>
            <a:off x="5008902" y="1221064"/>
            <a:ext cx="3032440" cy="4971600"/>
            <a:chOff x="1678801" y="540631"/>
            <a:chExt cx="3424540" cy="5614436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B8722B3-4CA2-4524-8BFB-92167CD23E86}"/>
                </a:ext>
              </a:extLst>
            </p:cNvPr>
            <p:cNvGrpSpPr/>
            <p:nvPr/>
          </p:nvGrpSpPr>
          <p:grpSpPr>
            <a:xfrm>
              <a:off x="1678801" y="540631"/>
              <a:ext cx="3424540" cy="5614436"/>
              <a:chOff x="1678801" y="540631"/>
              <a:chExt cx="3424540" cy="5614436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447A03D0-3CF2-4C71-BAE6-18519376B56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39246" t="12212" r="31855" b="5921"/>
              <a:stretch>
                <a:fillRect/>
              </a:stretch>
            </p:blipFill>
            <p:spPr>
              <a:xfrm>
                <a:off x="1678801" y="540631"/>
                <a:ext cx="2807218" cy="5614436"/>
              </a:xfrm>
              <a:custGeom>
                <a:avLst/>
                <a:gdLst>
                  <a:gd name="connsiteX0" fmla="*/ 0 w 2807218"/>
                  <a:gd name="connsiteY0" fmla="*/ 0 h 5614436"/>
                  <a:gd name="connsiteX1" fmla="*/ 2807218 w 2807218"/>
                  <a:gd name="connsiteY1" fmla="*/ 0 h 5614436"/>
                  <a:gd name="connsiteX2" fmla="*/ 2807218 w 2807218"/>
                  <a:gd name="connsiteY2" fmla="*/ 5614436 h 5614436"/>
                  <a:gd name="connsiteX3" fmla="*/ 0 w 2807218"/>
                  <a:gd name="connsiteY3" fmla="*/ 5614436 h 561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07218" h="5614436">
                    <a:moveTo>
                      <a:pt x="0" y="0"/>
                    </a:moveTo>
                    <a:lnTo>
                      <a:pt x="2807218" y="0"/>
                    </a:lnTo>
                    <a:lnTo>
                      <a:pt x="2807218" y="5614436"/>
                    </a:lnTo>
                    <a:lnTo>
                      <a:pt x="0" y="5614436"/>
                    </a:lnTo>
                    <a:close/>
                  </a:path>
                </a:pathLst>
              </a:custGeom>
            </p:spPr>
          </p:pic>
          <p:pic>
            <p:nvPicPr>
              <p:cNvPr id="23" name="그래픽 22" descr="햄버거 메뉴 아이콘 윤곽선">
                <a:extLst>
                  <a:ext uri="{FF2B5EF4-FFF2-40B4-BE49-F238E27FC236}">
                    <a16:creationId xmlns:a16="http://schemas.microsoft.com/office/drawing/2014/main" id="{2BCE70B4-AFB0-49E3-ADFA-BBADBD6D359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66543" y="645783"/>
                <a:ext cx="287667" cy="287667"/>
              </a:xfrm>
              <a:prstGeom prst="rect">
                <a:avLst/>
              </a:prstGeom>
            </p:spPr>
          </p:pic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E071BA08-EF37-4622-9316-7F3B31893B68}"/>
                  </a:ext>
                </a:extLst>
              </p:cNvPr>
              <p:cNvGrpSpPr/>
              <p:nvPr userDrawn="1"/>
            </p:nvGrpSpPr>
            <p:grpSpPr>
              <a:xfrm rot="12005366">
                <a:off x="3122613" y="3097709"/>
                <a:ext cx="245578" cy="662583"/>
                <a:chOff x="5454650" y="3409950"/>
                <a:chExt cx="305594" cy="824508"/>
              </a:xfrm>
            </p:grpSpPr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3A7815F3-BF8D-4C67-B23F-66DCF659EAF6}"/>
                    </a:ext>
                  </a:extLst>
                </p:cNvPr>
                <p:cNvSpPr/>
                <p:nvPr/>
              </p:nvSpPr>
              <p:spPr>
                <a:xfrm>
                  <a:off x="5454650" y="3562747"/>
                  <a:ext cx="305594" cy="671711"/>
                </a:xfrm>
                <a:custGeom>
                  <a:avLst/>
                  <a:gdLst>
                    <a:gd name="connsiteX0" fmla="*/ 88157 w 305594"/>
                    <a:gd name="connsiteY0" fmla="*/ 0 h 671711"/>
                    <a:gd name="connsiteX1" fmla="*/ 217437 w 305594"/>
                    <a:gd name="connsiteY1" fmla="*/ 0 h 671711"/>
                    <a:gd name="connsiteX2" fmla="*/ 305594 w 305594"/>
                    <a:gd name="connsiteY2" fmla="*/ 671711 h 671711"/>
                    <a:gd name="connsiteX3" fmla="*/ 0 w 305594"/>
                    <a:gd name="connsiteY3" fmla="*/ 671711 h 67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594" h="671711">
                      <a:moveTo>
                        <a:pt x="88157" y="0"/>
                      </a:moveTo>
                      <a:lnTo>
                        <a:pt x="217437" y="0"/>
                      </a:lnTo>
                      <a:lnTo>
                        <a:pt x="305594" y="671711"/>
                      </a:lnTo>
                      <a:lnTo>
                        <a:pt x="0" y="671711"/>
                      </a:lnTo>
                      <a:close/>
                    </a:path>
                  </a:pathLst>
                </a:custGeom>
                <a:gradFill>
                  <a:gsLst>
                    <a:gs pos="4425">
                      <a:schemeClr val="bg1">
                        <a:alpha val="0"/>
                      </a:schemeClr>
                    </a:gs>
                    <a:gs pos="0">
                      <a:schemeClr val="bg1">
                        <a:alpha val="0"/>
                      </a:schemeClr>
                    </a:gs>
                    <a:gs pos="82000">
                      <a:srgbClr val="002060"/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181AD5E-1C99-4C90-86E3-47B50C52A98E}"/>
                    </a:ext>
                  </a:extLst>
                </p:cNvPr>
                <p:cNvSpPr/>
                <p:nvPr/>
              </p:nvSpPr>
              <p:spPr>
                <a:xfrm>
                  <a:off x="5454650" y="3409950"/>
                  <a:ext cx="305594" cy="305594"/>
                </a:xfrm>
                <a:prstGeom prst="ellipse">
                  <a:avLst/>
                </a:prstGeom>
                <a:solidFill>
                  <a:srgbClr val="002060">
                    <a:alpha val="49000"/>
                  </a:srgbClr>
                </a:solidFill>
                <a:ln w="31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6598465-D58A-44E3-8425-6E7EB68D62B7}"/>
                    </a:ext>
                  </a:extLst>
                </p:cNvPr>
                <p:cNvSpPr/>
                <p:nvPr/>
              </p:nvSpPr>
              <p:spPr>
                <a:xfrm>
                  <a:off x="5543947" y="3499247"/>
                  <a:ext cx="127000" cy="127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C589A82C-FF69-4613-B490-A6385503A4B5}"/>
                    </a:ext>
                  </a:extLst>
                </p:cNvPr>
                <p:cNvSpPr/>
                <p:nvPr/>
              </p:nvSpPr>
              <p:spPr>
                <a:xfrm>
                  <a:off x="5553472" y="3508971"/>
                  <a:ext cx="107950" cy="107950"/>
                </a:xfrm>
                <a:prstGeom prst="ellipse">
                  <a:avLst/>
                </a:pr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F1D092F9-9875-4109-A6ED-44863D81DBD0}"/>
                  </a:ext>
                </a:extLst>
              </p:cNvPr>
              <p:cNvSpPr/>
              <p:nvPr userDrawn="1"/>
            </p:nvSpPr>
            <p:spPr>
              <a:xfrm rot="19269234">
                <a:off x="2716912" y="1450673"/>
                <a:ext cx="2386429" cy="1108155"/>
              </a:xfrm>
              <a:custGeom>
                <a:avLst/>
                <a:gdLst>
                  <a:gd name="connsiteX0" fmla="*/ 2386430 w 2386430"/>
                  <a:gd name="connsiteY0" fmla="*/ 0 h 1108155"/>
                  <a:gd name="connsiteX1" fmla="*/ 1885859 w 2386430"/>
                  <a:gd name="connsiteY1" fmla="*/ 621561 h 1108155"/>
                  <a:gd name="connsiteX2" fmla="*/ 771791 w 2386430"/>
                  <a:gd name="connsiteY2" fmla="*/ 621560 h 1108155"/>
                  <a:gd name="connsiteX3" fmla="*/ 771792 w 2386430"/>
                  <a:gd name="connsiteY3" fmla="*/ 1108155 h 1108155"/>
                  <a:gd name="connsiteX4" fmla="*/ 0 w 2386430"/>
                  <a:gd name="connsiteY4" fmla="*/ 1108155 h 1108155"/>
                  <a:gd name="connsiteX5" fmla="*/ 0 w 2386430"/>
                  <a:gd name="connsiteY5" fmla="*/ 0 h 110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6430" h="1108155">
                    <a:moveTo>
                      <a:pt x="2386430" y="0"/>
                    </a:moveTo>
                    <a:lnTo>
                      <a:pt x="1885859" y="621561"/>
                    </a:lnTo>
                    <a:lnTo>
                      <a:pt x="771791" y="621560"/>
                    </a:lnTo>
                    <a:lnTo>
                      <a:pt x="771792" y="1108155"/>
                    </a:lnTo>
                    <a:lnTo>
                      <a:pt x="0" y="11081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608003AD-99F9-4D36-9AC9-A1872988EB69}"/>
                  </a:ext>
                </a:extLst>
              </p:cNvPr>
              <p:cNvSpPr/>
              <p:nvPr userDrawn="1"/>
            </p:nvSpPr>
            <p:spPr>
              <a:xfrm>
                <a:off x="1681962" y="3330994"/>
                <a:ext cx="886283" cy="1568850"/>
              </a:xfrm>
              <a:custGeom>
                <a:avLst/>
                <a:gdLst>
                  <a:gd name="connsiteX0" fmla="*/ 0 w 886283"/>
                  <a:gd name="connsiteY0" fmla="*/ 0 h 1568850"/>
                  <a:gd name="connsiteX1" fmla="*/ 886283 w 886283"/>
                  <a:gd name="connsiteY1" fmla="*/ 1131784 h 1568850"/>
                  <a:gd name="connsiteX2" fmla="*/ 328150 w 886283"/>
                  <a:gd name="connsiteY2" fmla="*/ 1568850 h 1568850"/>
                  <a:gd name="connsiteX3" fmla="*/ 0 w 886283"/>
                  <a:gd name="connsiteY3" fmla="*/ 1149802 h 1568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6283" h="1568850">
                    <a:moveTo>
                      <a:pt x="0" y="0"/>
                    </a:moveTo>
                    <a:lnTo>
                      <a:pt x="886283" y="1131784"/>
                    </a:lnTo>
                    <a:lnTo>
                      <a:pt x="328150" y="1568850"/>
                    </a:lnTo>
                    <a:lnTo>
                      <a:pt x="0" y="1149802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8" name="자유형: 도형 27">
                <a:extLst>
                  <a:ext uri="{FF2B5EF4-FFF2-40B4-BE49-F238E27FC236}">
                    <a16:creationId xmlns:a16="http://schemas.microsoft.com/office/drawing/2014/main" id="{35C20785-051B-4112-922D-B634B6E6E071}"/>
                  </a:ext>
                </a:extLst>
              </p:cNvPr>
              <p:cNvSpPr/>
              <p:nvPr userDrawn="1"/>
            </p:nvSpPr>
            <p:spPr>
              <a:xfrm>
                <a:off x="2281054" y="3512032"/>
                <a:ext cx="2204965" cy="2643035"/>
              </a:xfrm>
              <a:custGeom>
                <a:avLst/>
                <a:gdLst>
                  <a:gd name="connsiteX0" fmla="*/ 1968985 w 2204965"/>
                  <a:gd name="connsiteY0" fmla="*/ 0 h 2643035"/>
                  <a:gd name="connsiteX1" fmla="*/ 2204965 w 2204965"/>
                  <a:gd name="connsiteY1" fmla="*/ 308999 h 2643035"/>
                  <a:gd name="connsiteX2" fmla="*/ 2204965 w 2204965"/>
                  <a:gd name="connsiteY2" fmla="*/ 2643035 h 2643035"/>
                  <a:gd name="connsiteX3" fmla="*/ 870102 w 2204965"/>
                  <a:gd name="connsiteY3" fmla="*/ 2643035 h 2643035"/>
                  <a:gd name="connsiteX4" fmla="*/ 0 w 2204965"/>
                  <a:gd name="connsiteY4" fmla="*/ 1503701 h 264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965" h="2643035">
                    <a:moveTo>
                      <a:pt x="1968985" y="0"/>
                    </a:moveTo>
                    <a:lnTo>
                      <a:pt x="2204965" y="308999"/>
                    </a:lnTo>
                    <a:lnTo>
                      <a:pt x="2204965" y="2643035"/>
                    </a:lnTo>
                    <a:lnTo>
                      <a:pt x="870102" y="2643035"/>
                    </a:lnTo>
                    <a:lnTo>
                      <a:pt x="0" y="1503701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9" name="더하기 기호 28">
                <a:extLst>
                  <a:ext uri="{FF2B5EF4-FFF2-40B4-BE49-F238E27FC236}">
                    <a16:creationId xmlns:a16="http://schemas.microsoft.com/office/drawing/2014/main" id="{F60BAB2A-7D17-4DE1-BF29-4800009A6132}"/>
                  </a:ext>
                </a:extLst>
              </p:cNvPr>
              <p:cNvSpPr/>
              <p:nvPr userDrawn="1"/>
            </p:nvSpPr>
            <p:spPr>
              <a:xfrm>
                <a:off x="3900487" y="5484479"/>
                <a:ext cx="490089" cy="511508"/>
              </a:xfrm>
              <a:prstGeom prst="mathPlus">
                <a:avLst>
                  <a:gd name="adj1" fmla="val 8551"/>
                </a:avLst>
              </a:prstGeom>
              <a:solidFill>
                <a:srgbClr val="002060"/>
              </a:solidFill>
              <a:ln>
                <a:noFill/>
              </a:ln>
              <a:effectLst>
                <a:outerShdw blurRad="63500" sx="105000" sy="105000" algn="ctr" rotWithShape="0">
                  <a:prstClr val="black">
                    <a:alpha val="4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385D25F-6E82-4383-8A29-F0DD9C04BFE0}"/>
                </a:ext>
              </a:extLst>
            </p:cNvPr>
            <p:cNvGrpSpPr/>
            <p:nvPr/>
          </p:nvGrpSpPr>
          <p:grpSpPr>
            <a:xfrm>
              <a:off x="3268776" y="709159"/>
              <a:ext cx="1055322" cy="307777"/>
              <a:chOff x="3268776" y="709159"/>
              <a:chExt cx="1055322" cy="307777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4B89C6A-5D37-42DD-8B11-A748C5B18D14}"/>
                  </a:ext>
                </a:extLst>
              </p:cNvPr>
              <p:cNvSpPr txBox="1"/>
              <p:nvPr/>
            </p:nvSpPr>
            <p:spPr>
              <a:xfrm>
                <a:off x="3268776" y="709159"/>
                <a:ext cx="71091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450" dirty="0"/>
                  <a:t>흡연구역 표시</a:t>
                </a:r>
              </a:p>
            </p:txBody>
          </p: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594F7F4F-CC27-44BA-B29B-FA681EE122DB}"/>
                  </a:ext>
                </a:extLst>
              </p:cNvPr>
              <p:cNvGrpSpPr/>
              <p:nvPr/>
            </p:nvGrpSpPr>
            <p:grpSpPr>
              <a:xfrm>
                <a:off x="3990156" y="717086"/>
                <a:ext cx="333942" cy="145060"/>
                <a:chOff x="6228784" y="860920"/>
                <a:chExt cx="333942" cy="145060"/>
              </a:xfrm>
            </p:grpSpPr>
            <p:sp>
              <p:nvSpPr>
                <p:cNvPr id="4" name="사각형: 둥근 모서리 3">
                  <a:extLst>
                    <a:ext uri="{FF2B5EF4-FFF2-40B4-BE49-F238E27FC236}">
                      <a16:creationId xmlns:a16="http://schemas.microsoft.com/office/drawing/2014/main" id="{0B735CAE-391E-4743-9DD7-F227B8F29407}"/>
                    </a:ext>
                  </a:extLst>
                </p:cNvPr>
                <p:cNvSpPr/>
                <p:nvPr/>
              </p:nvSpPr>
              <p:spPr>
                <a:xfrm>
                  <a:off x="6228784" y="860920"/>
                  <a:ext cx="333942" cy="14506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 dirty="0"/>
                </a:p>
              </p:txBody>
            </p:sp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FBAEB700-1CA3-4B48-A7FC-7C2B6D1705AC}"/>
                    </a:ext>
                  </a:extLst>
                </p:cNvPr>
                <p:cNvSpPr/>
                <p:nvPr/>
              </p:nvSpPr>
              <p:spPr>
                <a:xfrm>
                  <a:off x="6258303" y="875315"/>
                  <a:ext cx="117754" cy="116269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</p:grpSp>
      </p:grpSp>
      <p:sp>
        <p:nvSpPr>
          <p:cNvPr id="25" name="내용 개체 틀 7">
            <a:extLst>
              <a:ext uri="{FF2B5EF4-FFF2-40B4-BE49-F238E27FC236}">
                <a16:creationId xmlns:a16="http://schemas.microsoft.com/office/drawing/2014/main" id="{2320A423-075D-4758-BAE0-B92C21EAA764}"/>
              </a:ext>
            </a:extLst>
          </p:cNvPr>
          <p:cNvSpPr txBox="1">
            <a:spLocks/>
          </p:cNvSpPr>
          <p:nvPr/>
        </p:nvSpPr>
        <p:spPr>
          <a:xfrm>
            <a:off x="412815" y="1629609"/>
            <a:ext cx="4387786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100237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12F41F94-F094-4980-840F-0613E5FC8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2: </a:t>
            </a:r>
            <a:r>
              <a:rPr lang="ko-KR" altLang="en-US" dirty="0">
                <a:latin typeface="+mj-ea"/>
              </a:rPr>
              <a:t>흡연구역 표시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7A2B7605-57E5-4C3B-A1F2-5E3E5CBD4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400" dirty="0"/>
              <a:t>흡연구역은 마커로 표시됨</a:t>
            </a:r>
            <a:endParaRPr lang="en-US" altLang="ko-KR" sz="1400" dirty="0"/>
          </a:p>
          <a:p>
            <a:r>
              <a:rPr lang="ko-KR" altLang="en-US" sz="1400" dirty="0"/>
              <a:t>마커를 누르면 흡연구역의 상세정보를 출력</a:t>
            </a:r>
          </a:p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9CE0379-5A8A-4E65-96E8-C56B0CDF8DFA}"/>
              </a:ext>
            </a:extLst>
          </p:cNvPr>
          <p:cNvGrpSpPr>
            <a:grpSpLocks noChangeAspect="1"/>
          </p:cNvGrpSpPr>
          <p:nvPr/>
        </p:nvGrpSpPr>
        <p:grpSpPr>
          <a:xfrm>
            <a:off x="5009368" y="1221446"/>
            <a:ext cx="3031974" cy="4970835"/>
            <a:chOff x="1678801" y="540631"/>
            <a:chExt cx="3424540" cy="5614436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EC1DD6D-9EBB-4FC5-8F94-92A880DEBC19}"/>
                </a:ext>
              </a:extLst>
            </p:cNvPr>
            <p:cNvGrpSpPr/>
            <p:nvPr/>
          </p:nvGrpSpPr>
          <p:grpSpPr>
            <a:xfrm>
              <a:off x="1678801" y="540631"/>
              <a:ext cx="3424540" cy="5614436"/>
              <a:chOff x="1678801" y="540631"/>
              <a:chExt cx="3424540" cy="5614436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68F52160-178C-4C89-A840-4546032B58F5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39246" t="12212" r="31855" b="5921"/>
              <a:stretch>
                <a:fillRect/>
              </a:stretch>
            </p:blipFill>
            <p:spPr>
              <a:xfrm>
                <a:off x="1678801" y="540631"/>
                <a:ext cx="2807218" cy="5614436"/>
              </a:xfrm>
              <a:custGeom>
                <a:avLst/>
                <a:gdLst>
                  <a:gd name="connsiteX0" fmla="*/ 0 w 2807218"/>
                  <a:gd name="connsiteY0" fmla="*/ 0 h 5614436"/>
                  <a:gd name="connsiteX1" fmla="*/ 2807218 w 2807218"/>
                  <a:gd name="connsiteY1" fmla="*/ 0 h 5614436"/>
                  <a:gd name="connsiteX2" fmla="*/ 2807218 w 2807218"/>
                  <a:gd name="connsiteY2" fmla="*/ 5614436 h 5614436"/>
                  <a:gd name="connsiteX3" fmla="*/ 0 w 2807218"/>
                  <a:gd name="connsiteY3" fmla="*/ 5614436 h 561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07218" h="5614436">
                    <a:moveTo>
                      <a:pt x="0" y="0"/>
                    </a:moveTo>
                    <a:lnTo>
                      <a:pt x="2807218" y="0"/>
                    </a:lnTo>
                    <a:lnTo>
                      <a:pt x="2807218" y="5614436"/>
                    </a:lnTo>
                    <a:lnTo>
                      <a:pt x="0" y="5614436"/>
                    </a:lnTo>
                    <a:close/>
                  </a:path>
                </a:pathLst>
              </a:custGeom>
            </p:spPr>
          </p:pic>
          <p:pic>
            <p:nvPicPr>
              <p:cNvPr id="26" name="그래픽 25" descr="햄버거 메뉴 아이콘 윤곽선">
                <a:extLst>
                  <a:ext uri="{FF2B5EF4-FFF2-40B4-BE49-F238E27FC236}">
                    <a16:creationId xmlns:a16="http://schemas.microsoft.com/office/drawing/2014/main" id="{500D364B-D40A-4C70-944A-81858A00DCF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66543" y="645783"/>
                <a:ext cx="287667" cy="287667"/>
              </a:xfrm>
              <a:prstGeom prst="rect">
                <a:avLst/>
              </a:prstGeom>
            </p:spPr>
          </p:pic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4B7FAA62-33DB-40EE-95DF-498CF56D6D3F}"/>
                  </a:ext>
                </a:extLst>
              </p:cNvPr>
              <p:cNvGrpSpPr/>
              <p:nvPr userDrawn="1"/>
            </p:nvGrpSpPr>
            <p:grpSpPr>
              <a:xfrm rot="12005366">
                <a:off x="3122613" y="3097709"/>
                <a:ext cx="245578" cy="662583"/>
                <a:chOff x="5454650" y="3409950"/>
                <a:chExt cx="305594" cy="824508"/>
              </a:xfrm>
            </p:grpSpPr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05107C1-79A1-4B48-98BF-768299188121}"/>
                    </a:ext>
                  </a:extLst>
                </p:cNvPr>
                <p:cNvSpPr/>
                <p:nvPr/>
              </p:nvSpPr>
              <p:spPr>
                <a:xfrm>
                  <a:off x="5454650" y="3562747"/>
                  <a:ext cx="305594" cy="671711"/>
                </a:xfrm>
                <a:custGeom>
                  <a:avLst/>
                  <a:gdLst>
                    <a:gd name="connsiteX0" fmla="*/ 88157 w 305594"/>
                    <a:gd name="connsiteY0" fmla="*/ 0 h 671711"/>
                    <a:gd name="connsiteX1" fmla="*/ 217437 w 305594"/>
                    <a:gd name="connsiteY1" fmla="*/ 0 h 671711"/>
                    <a:gd name="connsiteX2" fmla="*/ 305594 w 305594"/>
                    <a:gd name="connsiteY2" fmla="*/ 671711 h 671711"/>
                    <a:gd name="connsiteX3" fmla="*/ 0 w 305594"/>
                    <a:gd name="connsiteY3" fmla="*/ 671711 h 67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594" h="671711">
                      <a:moveTo>
                        <a:pt x="88157" y="0"/>
                      </a:moveTo>
                      <a:lnTo>
                        <a:pt x="217437" y="0"/>
                      </a:lnTo>
                      <a:lnTo>
                        <a:pt x="305594" y="671711"/>
                      </a:lnTo>
                      <a:lnTo>
                        <a:pt x="0" y="671711"/>
                      </a:lnTo>
                      <a:close/>
                    </a:path>
                  </a:pathLst>
                </a:custGeom>
                <a:gradFill>
                  <a:gsLst>
                    <a:gs pos="4425">
                      <a:schemeClr val="bg1">
                        <a:alpha val="0"/>
                      </a:schemeClr>
                    </a:gs>
                    <a:gs pos="0">
                      <a:schemeClr val="bg1">
                        <a:alpha val="0"/>
                      </a:schemeClr>
                    </a:gs>
                    <a:gs pos="82000">
                      <a:srgbClr val="002060"/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A2CEF930-AD02-4570-B0D9-2C2777C3373A}"/>
                    </a:ext>
                  </a:extLst>
                </p:cNvPr>
                <p:cNvSpPr/>
                <p:nvPr/>
              </p:nvSpPr>
              <p:spPr>
                <a:xfrm>
                  <a:off x="5454650" y="3409950"/>
                  <a:ext cx="305594" cy="305594"/>
                </a:xfrm>
                <a:prstGeom prst="ellipse">
                  <a:avLst/>
                </a:prstGeom>
                <a:solidFill>
                  <a:srgbClr val="002060">
                    <a:alpha val="49000"/>
                  </a:srgbClr>
                </a:solidFill>
                <a:ln w="31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48F61B63-BEBD-4C28-970D-DC9BC865D6B0}"/>
                    </a:ext>
                  </a:extLst>
                </p:cNvPr>
                <p:cNvSpPr/>
                <p:nvPr/>
              </p:nvSpPr>
              <p:spPr>
                <a:xfrm>
                  <a:off x="5543947" y="3499247"/>
                  <a:ext cx="127000" cy="127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D54322C0-C161-4BAF-B293-7CC21D47D925}"/>
                    </a:ext>
                  </a:extLst>
                </p:cNvPr>
                <p:cNvSpPr/>
                <p:nvPr/>
              </p:nvSpPr>
              <p:spPr>
                <a:xfrm>
                  <a:off x="5553472" y="3508971"/>
                  <a:ext cx="107950" cy="107950"/>
                </a:xfrm>
                <a:prstGeom prst="ellipse">
                  <a:avLst/>
                </a:pr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sp>
            <p:nvSpPr>
              <p:cNvPr id="28" name="자유형: 도형 27">
                <a:extLst>
                  <a:ext uri="{FF2B5EF4-FFF2-40B4-BE49-F238E27FC236}">
                    <a16:creationId xmlns:a16="http://schemas.microsoft.com/office/drawing/2014/main" id="{4B69AD0A-3AB1-4A52-8BC0-DB03886A900C}"/>
                  </a:ext>
                </a:extLst>
              </p:cNvPr>
              <p:cNvSpPr/>
              <p:nvPr userDrawn="1"/>
            </p:nvSpPr>
            <p:spPr>
              <a:xfrm rot="19269234">
                <a:off x="2716911" y="1450673"/>
                <a:ext cx="2386430" cy="1108155"/>
              </a:xfrm>
              <a:custGeom>
                <a:avLst/>
                <a:gdLst>
                  <a:gd name="connsiteX0" fmla="*/ 2386430 w 2386430"/>
                  <a:gd name="connsiteY0" fmla="*/ 0 h 1108155"/>
                  <a:gd name="connsiteX1" fmla="*/ 1885859 w 2386430"/>
                  <a:gd name="connsiteY1" fmla="*/ 621561 h 1108155"/>
                  <a:gd name="connsiteX2" fmla="*/ 771791 w 2386430"/>
                  <a:gd name="connsiteY2" fmla="*/ 621560 h 1108155"/>
                  <a:gd name="connsiteX3" fmla="*/ 771792 w 2386430"/>
                  <a:gd name="connsiteY3" fmla="*/ 1108155 h 1108155"/>
                  <a:gd name="connsiteX4" fmla="*/ 0 w 2386430"/>
                  <a:gd name="connsiteY4" fmla="*/ 1108155 h 1108155"/>
                  <a:gd name="connsiteX5" fmla="*/ 0 w 2386430"/>
                  <a:gd name="connsiteY5" fmla="*/ 0 h 110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6430" h="1108155">
                    <a:moveTo>
                      <a:pt x="2386430" y="0"/>
                    </a:moveTo>
                    <a:lnTo>
                      <a:pt x="1885859" y="621561"/>
                    </a:lnTo>
                    <a:lnTo>
                      <a:pt x="771791" y="621560"/>
                    </a:lnTo>
                    <a:lnTo>
                      <a:pt x="771792" y="1108155"/>
                    </a:lnTo>
                    <a:lnTo>
                      <a:pt x="0" y="11081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D509BBC7-5DD4-4B8B-B2D7-B2F25718A241}"/>
                  </a:ext>
                </a:extLst>
              </p:cNvPr>
              <p:cNvSpPr/>
              <p:nvPr userDrawn="1"/>
            </p:nvSpPr>
            <p:spPr>
              <a:xfrm>
                <a:off x="1681962" y="3330994"/>
                <a:ext cx="886283" cy="1568850"/>
              </a:xfrm>
              <a:custGeom>
                <a:avLst/>
                <a:gdLst>
                  <a:gd name="connsiteX0" fmla="*/ 0 w 886283"/>
                  <a:gd name="connsiteY0" fmla="*/ 0 h 1568850"/>
                  <a:gd name="connsiteX1" fmla="*/ 886283 w 886283"/>
                  <a:gd name="connsiteY1" fmla="*/ 1131784 h 1568850"/>
                  <a:gd name="connsiteX2" fmla="*/ 328150 w 886283"/>
                  <a:gd name="connsiteY2" fmla="*/ 1568850 h 1568850"/>
                  <a:gd name="connsiteX3" fmla="*/ 0 w 886283"/>
                  <a:gd name="connsiteY3" fmla="*/ 1149802 h 1568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6283" h="1568850">
                    <a:moveTo>
                      <a:pt x="0" y="0"/>
                    </a:moveTo>
                    <a:lnTo>
                      <a:pt x="886283" y="1131784"/>
                    </a:lnTo>
                    <a:lnTo>
                      <a:pt x="328150" y="1568850"/>
                    </a:lnTo>
                    <a:lnTo>
                      <a:pt x="0" y="1149802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DE37F6B0-AFAC-4E33-A673-29CF30603BA0}"/>
                  </a:ext>
                </a:extLst>
              </p:cNvPr>
              <p:cNvSpPr/>
              <p:nvPr userDrawn="1"/>
            </p:nvSpPr>
            <p:spPr>
              <a:xfrm>
                <a:off x="2281054" y="3512032"/>
                <a:ext cx="2204965" cy="2643035"/>
              </a:xfrm>
              <a:custGeom>
                <a:avLst/>
                <a:gdLst>
                  <a:gd name="connsiteX0" fmla="*/ 1968985 w 2204965"/>
                  <a:gd name="connsiteY0" fmla="*/ 0 h 2643035"/>
                  <a:gd name="connsiteX1" fmla="*/ 2204965 w 2204965"/>
                  <a:gd name="connsiteY1" fmla="*/ 308999 h 2643035"/>
                  <a:gd name="connsiteX2" fmla="*/ 2204965 w 2204965"/>
                  <a:gd name="connsiteY2" fmla="*/ 2643035 h 2643035"/>
                  <a:gd name="connsiteX3" fmla="*/ 870102 w 2204965"/>
                  <a:gd name="connsiteY3" fmla="*/ 2643035 h 2643035"/>
                  <a:gd name="connsiteX4" fmla="*/ 0 w 2204965"/>
                  <a:gd name="connsiteY4" fmla="*/ 1503701 h 264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965" h="2643035">
                    <a:moveTo>
                      <a:pt x="1968985" y="0"/>
                    </a:moveTo>
                    <a:lnTo>
                      <a:pt x="2204965" y="308999"/>
                    </a:lnTo>
                    <a:lnTo>
                      <a:pt x="2204965" y="2643035"/>
                    </a:lnTo>
                    <a:lnTo>
                      <a:pt x="870102" y="2643035"/>
                    </a:lnTo>
                    <a:lnTo>
                      <a:pt x="0" y="1503701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31" name="더하기 기호 30">
                <a:extLst>
                  <a:ext uri="{FF2B5EF4-FFF2-40B4-BE49-F238E27FC236}">
                    <a16:creationId xmlns:a16="http://schemas.microsoft.com/office/drawing/2014/main" id="{555ACC23-50BA-4351-B20B-A3ADEF0C8977}"/>
                  </a:ext>
                </a:extLst>
              </p:cNvPr>
              <p:cNvSpPr/>
              <p:nvPr userDrawn="1"/>
            </p:nvSpPr>
            <p:spPr>
              <a:xfrm>
                <a:off x="3900487" y="5484479"/>
                <a:ext cx="490089" cy="511508"/>
              </a:xfrm>
              <a:prstGeom prst="mathPlus">
                <a:avLst>
                  <a:gd name="adj1" fmla="val 8551"/>
                </a:avLst>
              </a:prstGeom>
              <a:solidFill>
                <a:srgbClr val="002060"/>
              </a:solidFill>
              <a:ln>
                <a:noFill/>
              </a:ln>
              <a:effectLst>
                <a:outerShdw blurRad="63500" sx="105000" sy="105000" algn="ctr" rotWithShape="0">
                  <a:prstClr val="black">
                    <a:alpha val="4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AA2FD6F-DE87-488B-8163-C13993073E92}"/>
                </a:ext>
              </a:extLst>
            </p:cNvPr>
            <p:cNvGrpSpPr/>
            <p:nvPr/>
          </p:nvGrpSpPr>
          <p:grpSpPr>
            <a:xfrm>
              <a:off x="2633275" y="709159"/>
              <a:ext cx="1690823" cy="3553526"/>
              <a:chOff x="2633275" y="709159"/>
              <a:chExt cx="1690823" cy="355352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C50FB90-495D-4252-8749-65EDE2CDB20C}"/>
                  </a:ext>
                </a:extLst>
              </p:cNvPr>
              <p:cNvSpPr txBox="1"/>
              <p:nvPr/>
            </p:nvSpPr>
            <p:spPr>
              <a:xfrm>
                <a:off x="3268776" y="709159"/>
                <a:ext cx="710917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450" dirty="0"/>
                  <a:t>흡연구역 표시</a:t>
                </a:r>
              </a:p>
            </p:txBody>
          </p: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AC9CBA6B-F9FE-4009-8034-CD0984F6C6C9}"/>
                  </a:ext>
                </a:extLst>
              </p:cNvPr>
              <p:cNvGrpSpPr/>
              <p:nvPr/>
            </p:nvGrpSpPr>
            <p:grpSpPr>
              <a:xfrm>
                <a:off x="3990156" y="717086"/>
                <a:ext cx="333942" cy="145060"/>
                <a:chOff x="6228784" y="860920"/>
                <a:chExt cx="333942" cy="145060"/>
              </a:xfrm>
            </p:grpSpPr>
            <p:sp>
              <p:nvSpPr>
                <p:cNvPr id="4" name="사각형: 둥근 모서리 3">
                  <a:extLst>
                    <a:ext uri="{FF2B5EF4-FFF2-40B4-BE49-F238E27FC236}">
                      <a16:creationId xmlns:a16="http://schemas.microsoft.com/office/drawing/2014/main" id="{D023DBBA-6BA1-433A-A586-9E19B575D70E}"/>
                    </a:ext>
                  </a:extLst>
                </p:cNvPr>
                <p:cNvSpPr/>
                <p:nvPr/>
              </p:nvSpPr>
              <p:spPr>
                <a:xfrm>
                  <a:off x="6228784" y="860920"/>
                  <a:ext cx="333942" cy="14506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 dirty="0"/>
                </a:p>
              </p:txBody>
            </p:sp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21942EA-A5EA-4A03-BB74-126074C57BC1}"/>
                    </a:ext>
                  </a:extLst>
                </p:cNvPr>
                <p:cNvSpPr/>
                <p:nvPr/>
              </p:nvSpPr>
              <p:spPr>
                <a:xfrm>
                  <a:off x="6421720" y="875315"/>
                  <a:ext cx="117754" cy="116269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pic>
            <p:nvPicPr>
              <p:cNvPr id="6" name="그래픽 5" descr="표식 단색으로 채워진">
                <a:extLst>
                  <a:ext uri="{FF2B5EF4-FFF2-40B4-BE49-F238E27FC236}">
                    <a16:creationId xmlns:a16="http://schemas.microsoft.com/office/drawing/2014/main" id="{6E2A4FF3-68DD-4F6A-AE79-A9397A3082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832427" y="2162659"/>
                <a:ext cx="294532" cy="294532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67451A-47B6-484D-A520-B86D6A7C355C}"/>
                  </a:ext>
                </a:extLst>
              </p:cNvPr>
              <p:cNvSpPr txBox="1"/>
              <p:nvPr/>
            </p:nvSpPr>
            <p:spPr>
              <a:xfrm>
                <a:off x="3268776" y="709159"/>
                <a:ext cx="710917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450" dirty="0"/>
                  <a:t>흡연구역 표시</a:t>
                </a:r>
              </a:p>
            </p:txBody>
          </p:sp>
          <p:pic>
            <p:nvPicPr>
              <p:cNvPr id="14" name="그래픽 13" descr="표식 단색으로 채워진">
                <a:extLst>
                  <a:ext uri="{FF2B5EF4-FFF2-40B4-BE49-F238E27FC236}">
                    <a16:creationId xmlns:a16="http://schemas.microsoft.com/office/drawing/2014/main" id="{86747943-ABA7-4826-A94F-793869576A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633275" y="3968153"/>
                <a:ext cx="294532" cy="294532"/>
              </a:xfrm>
              <a:prstGeom prst="rect">
                <a:avLst/>
              </a:prstGeom>
            </p:spPr>
          </p:pic>
        </p:grpSp>
      </p:grpSp>
      <p:sp>
        <p:nvSpPr>
          <p:cNvPr id="37" name="내용 개체 틀 7">
            <a:extLst>
              <a:ext uri="{FF2B5EF4-FFF2-40B4-BE49-F238E27FC236}">
                <a16:creationId xmlns:a16="http://schemas.microsoft.com/office/drawing/2014/main" id="{EDB4AAC8-2DD3-4F82-8495-FF1A2A66749F}"/>
              </a:ext>
            </a:extLst>
          </p:cNvPr>
          <p:cNvSpPr txBox="1">
            <a:spLocks/>
          </p:cNvSpPr>
          <p:nvPr/>
        </p:nvSpPr>
        <p:spPr>
          <a:xfrm>
            <a:off x="412815" y="1629609"/>
            <a:ext cx="4387786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4240043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C1F7EAE2-7400-44F2-827B-709CC0D76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3: </a:t>
            </a:r>
            <a:r>
              <a:rPr lang="ko-KR" altLang="en-US" dirty="0">
                <a:latin typeface="+mj-ea"/>
              </a:rPr>
              <a:t>흡연구역 선택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EE893406-329F-4EA6-A1A0-AC58E44E5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859159" cy="5410937"/>
          </a:xfrm>
        </p:spPr>
        <p:txBody>
          <a:bodyPr/>
          <a:lstStyle/>
          <a:p>
            <a:r>
              <a:rPr lang="ko-KR" altLang="en-US" sz="1400" dirty="0"/>
              <a:t>선택한 흡연구역의 사진의 이미지 조회 가능</a:t>
            </a:r>
          </a:p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851997B-96E0-4C6D-B276-8067DD6FAD8B}"/>
              </a:ext>
            </a:extLst>
          </p:cNvPr>
          <p:cNvGrpSpPr>
            <a:grpSpLocks noChangeAspect="1"/>
          </p:cNvGrpSpPr>
          <p:nvPr/>
        </p:nvGrpSpPr>
        <p:grpSpPr>
          <a:xfrm>
            <a:off x="5010404" y="1218459"/>
            <a:ext cx="3033791" cy="4975200"/>
            <a:chOff x="1678801" y="540631"/>
            <a:chExt cx="3424540" cy="5614436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B7203A53-BFCE-4AF5-8082-BF457E1DB6AC}"/>
                </a:ext>
              </a:extLst>
            </p:cNvPr>
            <p:cNvGrpSpPr/>
            <p:nvPr/>
          </p:nvGrpSpPr>
          <p:grpSpPr>
            <a:xfrm>
              <a:off x="1678801" y="540631"/>
              <a:ext cx="3424540" cy="5614436"/>
              <a:chOff x="1678801" y="540631"/>
              <a:chExt cx="3424540" cy="5614436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853B32F5-4C63-4B31-A3AB-C98485A92497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39246" t="12212" r="31855" b="5921"/>
              <a:stretch>
                <a:fillRect/>
              </a:stretch>
            </p:blipFill>
            <p:spPr>
              <a:xfrm>
                <a:off x="1678801" y="540631"/>
                <a:ext cx="2807218" cy="5614436"/>
              </a:xfrm>
              <a:custGeom>
                <a:avLst/>
                <a:gdLst>
                  <a:gd name="connsiteX0" fmla="*/ 0 w 2807218"/>
                  <a:gd name="connsiteY0" fmla="*/ 0 h 5614436"/>
                  <a:gd name="connsiteX1" fmla="*/ 2807218 w 2807218"/>
                  <a:gd name="connsiteY1" fmla="*/ 0 h 5614436"/>
                  <a:gd name="connsiteX2" fmla="*/ 2807218 w 2807218"/>
                  <a:gd name="connsiteY2" fmla="*/ 5614436 h 5614436"/>
                  <a:gd name="connsiteX3" fmla="*/ 0 w 2807218"/>
                  <a:gd name="connsiteY3" fmla="*/ 5614436 h 561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07218" h="5614436">
                    <a:moveTo>
                      <a:pt x="0" y="0"/>
                    </a:moveTo>
                    <a:lnTo>
                      <a:pt x="2807218" y="0"/>
                    </a:lnTo>
                    <a:lnTo>
                      <a:pt x="2807218" y="5614436"/>
                    </a:lnTo>
                    <a:lnTo>
                      <a:pt x="0" y="5614436"/>
                    </a:lnTo>
                    <a:close/>
                  </a:path>
                </a:pathLst>
              </a:custGeom>
            </p:spPr>
          </p:pic>
          <p:pic>
            <p:nvPicPr>
              <p:cNvPr id="19" name="그래픽 18" descr="햄버거 메뉴 아이콘 윤곽선">
                <a:extLst>
                  <a:ext uri="{FF2B5EF4-FFF2-40B4-BE49-F238E27FC236}">
                    <a16:creationId xmlns:a16="http://schemas.microsoft.com/office/drawing/2014/main" id="{6D73F456-6169-4E98-9B3A-9CBD6383A60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66543" y="645783"/>
                <a:ext cx="287667" cy="287667"/>
              </a:xfrm>
              <a:prstGeom prst="rect">
                <a:avLst/>
              </a:prstGeom>
            </p:spPr>
          </p:pic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083B3C73-66F2-45F1-B390-A336BF9AE0DA}"/>
                  </a:ext>
                </a:extLst>
              </p:cNvPr>
              <p:cNvGrpSpPr/>
              <p:nvPr userDrawn="1"/>
            </p:nvGrpSpPr>
            <p:grpSpPr>
              <a:xfrm rot="12005366">
                <a:off x="3122613" y="3097709"/>
                <a:ext cx="245578" cy="662583"/>
                <a:chOff x="5454650" y="3409950"/>
                <a:chExt cx="305594" cy="82450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DD178498-4108-4353-A51A-A7A3782BFED2}"/>
                    </a:ext>
                  </a:extLst>
                </p:cNvPr>
                <p:cNvSpPr/>
                <p:nvPr/>
              </p:nvSpPr>
              <p:spPr>
                <a:xfrm>
                  <a:off x="5454650" y="3562747"/>
                  <a:ext cx="305594" cy="671711"/>
                </a:xfrm>
                <a:custGeom>
                  <a:avLst/>
                  <a:gdLst>
                    <a:gd name="connsiteX0" fmla="*/ 88157 w 305594"/>
                    <a:gd name="connsiteY0" fmla="*/ 0 h 671711"/>
                    <a:gd name="connsiteX1" fmla="*/ 217437 w 305594"/>
                    <a:gd name="connsiteY1" fmla="*/ 0 h 671711"/>
                    <a:gd name="connsiteX2" fmla="*/ 305594 w 305594"/>
                    <a:gd name="connsiteY2" fmla="*/ 671711 h 671711"/>
                    <a:gd name="connsiteX3" fmla="*/ 0 w 305594"/>
                    <a:gd name="connsiteY3" fmla="*/ 671711 h 67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594" h="671711">
                      <a:moveTo>
                        <a:pt x="88157" y="0"/>
                      </a:moveTo>
                      <a:lnTo>
                        <a:pt x="217437" y="0"/>
                      </a:lnTo>
                      <a:lnTo>
                        <a:pt x="305594" y="671711"/>
                      </a:lnTo>
                      <a:lnTo>
                        <a:pt x="0" y="671711"/>
                      </a:lnTo>
                      <a:close/>
                    </a:path>
                  </a:pathLst>
                </a:custGeom>
                <a:gradFill>
                  <a:gsLst>
                    <a:gs pos="4425">
                      <a:schemeClr val="bg1">
                        <a:alpha val="0"/>
                      </a:schemeClr>
                    </a:gs>
                    <a:gs pos="0">
                      <a:schemeClr val="bg1">
                        <a:alpha val="0"/>
                      </a:schemeClr>
                    </a:gs>
                    <a:gs pos="82000">
                      <a:srgbClr val="002060"/>
                    </a:gs>
                  </a:gsLst>
                  <a:lin ang="162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E69D6C6B-528B-4D87-8F4C-67D6297DD833}"/>
                    </a:ext>
                  </a:extLst>
                </p:cNvPr>
                <p:cNvSpPr/>
                <p:nvPr/>
              </p:nvSpPr>
              <p:spPr>
                <a:xfrm>
                  <a:off x="5454650" y="3409950"/>
                  <a:ext cx="305594" cy="305594"/>
                </a:xfrm>
                <a:prstGeom prst="ellipse">
                  <a:avLst/>
                </a:prstGeom>
                <a:solidFill>
                  <a:srgbClr val="002060">
                    <a:alpha val="49000"/>
                  </a:srgbClr>
                </a:solidFill>
                <a:ln w="31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162A42C4-9711-4EED-8DB7-8F2523D70C2A}"/>
                    </a:ext>
                  </a:extLst>
                </p:cNvPr>
                <p:cNvSpPr/>
                <p:nvPr/>
              </p:nvSpPr>
              <p:spPr>
                <a:xfrm>
                  <a:off x="5543947" y="3499247"/>
                  <a:ext cx="127000" cy="127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89E88B91-AEC3-4E9F-B109-2E3B983FC68E}"/>
                    </a:ext>
                  </a:extLst>
                </p:cNvPr>
                <p:cNvSpPr/>
                <p:nvPr/>
              </p:nvSpPr>
              <p:spPr>
                <a:xfrm>
                  <a:off x="5553472" y="3508971"/>
                  <a:ext cx="107950" cy="107950"/>
                </a:xfrm>
                <a:prstGeom prst="ellipse">
                  <a:avLst/>
                </a:pr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3C13DFCC-17C3-4BD0-BF61-D09F9F7A648C}"/>
                  </a:ext>
                </a:extLst>
              </p:cNvPr>
              <p:cNvSpPr/>
              <p:nvPr userDrawn="1"/>
            </p:nvSpPr>
            <p:spPr>
              <a:xfrm rot="19269234">
                <a:off x="2716911" y="1450673"/>
                <a:ext cx="2386430" cy="1108155"/>
              </a:xfrm>
              <a:custGeom>
                <a:avLst/>
                <a:gdLst>
                  <a:gd name="connsiteX0" fmla="*/ 2386430 w 2386430"/>
                  <a:gd name="connsiteY0" fmla="*/ 0 h 1108155"/>
                  <a:gd name="connsiteX1" fmla="*/ 1885859 w 2386430"/>
                  <a:gd name="connsiteY1" fmla="*/ 621561 h 1108155"/>
                  <a:gd name="connsiteX2" fmla="*/ 771791 w 2386430"/>
                  <a:gd name="connsiteY2" fmla="*/ 621560 h 1108155"/>
                  <a:gd name="connsiteX3" fmla="*/ 771792 w 2386430"/>
                  <a:gd name="connsiteY3" fmla="*/ 1108155 h 1108155"/>
                  <a:gd name="connsiteX4" fmla="*/ 0 w 2386430"/>
                  <a:gd name="connsiteY4" fmla="*/ 1108155 h 1108155"/>
                  <a:gd name="connsiteX5" fmla="*/ 0 w 2386430"/>
                  <a:gd name="connsiteY5" fmla="*/ 0 h 110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86430" h="1108155">
                    <a:moveTo>
                      <a:pt x="2386430" y="0"/>
                    </a:moveTo>
                    <a:lnTo>
                      <a:pt x="1885859" y="621561"/>
                    </a:lnTo>
                    <a:lnTo>
                      <a:pt x="771791" y="621560"/>
                    </a:lnTo>
                    <a:lnTo>
                      <a:pt x="771792" y="1108155"/>
                    </a:lnTo>
                    <a:lnTo>
                      <a:pt x="0" y="11081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2A04C3EA-9D1D-4D2B-A079-7B7C3D9862F1}"/>
                  </a:ext>
                </a:extLst>
              </p:cNvPr>
              <p:cNvSpPr/>
              <p:nvPr userDrawn="1"/>
            </p:nvSpPr>
            <p:spPr>
              <a:xfrm>
                <a:off x="1681962" y="3330994"/>
                <a:ext cx="886283" cy="1568850"/>
              </a:xfrm>
              <a:custGeom>
                <a:avLst/>
                <a:gdLst>
                  <a:gd name="connsiteX0" fmla="*/ 0 w 886283"/>
                  <a:gd name="connsiteY0" fmla="*/ 0 h 1568850"/>
                  <a:gd name="connsiteX1" fmla="*/ 886283 w 886283"/>
                  <a:gd name="connsiteY1" fmla="*/ 1131784 h 1568850"/>
                  <a:gd name="connsiteX2" fmla="*/ 328150 w 886283"/>
                  <a:gd name="connsiteY2" fmla="*/ 1568850 h 1568850"/>
                  <a:gd name="connsiteX3" fmla="*/ 0 w 886283"/>
                  <a:gd name="connsiteY3" fmla="*/ 1149802 h 1568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6283" h="1568850">
                    <a:moveTo>
                      <a:pt x="0" y="0"/>
                    </a:moveTo>
                    <a:lnTo>
                      <a:pt x="886283" y="1131784"/>
                    </a:lnTo>
                    <a:lnTo>
                      <a:pt x="328150" y="1568850"/>
                    </a:lnTo>
                    <a:lnTo>
                      <a:pt x="0" y="1149802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63B80487-4816-4561-A1DD-A1D6349E7081}"/>
                  </a:ext>
                </a:extLst>
              </p:cNvPr>
              <p:cNvSpPr/>
              <p:nvPr userDrawn="1"/>
            </p:nvSpPr>
            <p:spPr>
              <a:xfrm>
                <a:off x="2281054" y="3512032"/>
                <a:ext cx="2204965" cy="2643035"/>
              </a:xfrm>
              <a:custGeom>
                <a:avLst/>
                <a:gdLst>
                  <a:gd name="connsiteX0" fmla="*/ 1968985 w 2204965"/>
                  <a:gd name="connsiteY0" fmla="*/ 0 h 2643035"/>
                  <a:gd name="connsiteX1" fmla="*/ 2204965 w 2204965"/>
                  <a:gd name="connsiteY1" fmla="*/ 308999 h 2643035"/>
                  <a:gd name="connsiteX2" fmla="*/ 2204965 w 2204965"/>
                  <a:gd name="connsiteY2" fmla="*/ 2643035 h 2643035"/>
                  <a:gd name="connsiteX3" fmla="*/ 870102 w 2204965"/>
                  <a:gd name="connsiteY3" fmla="*/ 2643035 h 2643035"/>
                  <a:gd name="connsiteX4" fmla="*/ 0 w 2204965"/>
                  <a:gd name="connsiteY4" fmla="*/ 1503701 h 264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965" h="2643035">
                    <a:moveTo>
                      <a:pt x="1968985" y="0"/>
                    </a:moveTo>
                    <a:lnTo>
                      <a:pt x="2204965" y="308999"/>
                    </a:lnTo>
                    <a:lnTo>
                      <a:pt x="2204965" y="2643035"/>
                    </a:lnTo>
                    <a:lnTo>
                      <a:pt x="870102" y="2643035"/>
                    </a:lnTo>
                    <a:lnTo>
                      <a:pt x="0" y="1503701"/>
                    </a:lnTo>
                    <a:close/>
                  </a:path>
                </a:pathLst>
              </a:custGeom>
              <a:solidFill>
                <a:srgbClr val="FF0000">
                  <a:alpha val="3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24" name="더하기 기호 23">
                <a:extLst>
                  <a:ext uri="{FF2B5EF4-FFF2-40B4-BE49-F238E27FC236}">
                    <a16:creationId xmlns:a16="http://schemas.microsoft.com/office/drawing/2014/main" id="{7DAD45B2-75F1-4F51-B917-A11C8985BF28}"/>
                  </a:ext>
                </a:extLst>
              </p:cNvPr>
              <p:cNvSpPr/>
              <p:nvPr userDrawn="1"/>
            </p:nvSpPr>
            <p:spPr>
              <a:xfrm>
                <a:off x="3900487" y="5484479"/>
                <a:ext cx="490089" cy="511508"/>
              </a:xfrm>
              <a:prstGeom prst="mathPlus">
                <a:avLst>
                  <a:gd name="adj1" fmla="val 8551"/>
                </a:avLst>
              </a:prstGeom>
              <a:solidFill>
                <a:srgbClr val="002060"/>
              </a:solidFill>
              <a:ln>
                <a:noFill/>
              </a:ln>
              <a:effectLst>
                <a:outerShdw blurRad="63500" sx="105000" sy="105000" algn="ctr" rotWithShape="0">
                  <a:prstClr val="black">
                    <a:alpha val="4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337E2E0-6816-40BE-A7EE-242FEA45BB46}"/>
                </a:ext>
              </a:extLst>
            </p:cNvPr>
            <p:cNvGrpSpPr/>
            <p:nvPr/>
          </p:nvGrpSpPr>
          <p:grpSpPr>
            <a:xfrm>
              <a:off x="2481790" y="709159"/>
              <a:ext cx="1842308" cy="3580224"/>
              <a:chOff x="2481790" y="709159"/>
              <a:chExt cx="1842308" cy="358022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C50FB90-495D-4252-8749-65EDE2CDB20C}"/>
                  </a:ext>
                </a:extLst>
              </p:cNvPr>
              <p:cNvSpPr txBox="1"/>
              <p:nvPr/>
            </p:nvSpPr>
            <p:spPr>
              <a:xfrm>
                <a:off x="3268777" y="709159"/>
                <a:ext cx="710917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450" dirty="0"/>
                  <a:t>흡연구역 표시</a:t>
                </a:r>
              </a:p>
            </p:txBody>
          </p: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AC9CBA6B-F9FE-4009-8034-CD0984F6C6C9}"/>
                  </a:ext>
                </a:extLst>
              </p:cNvPr>
              <p:cNvGrpSpPr/>
              <p:nvPr/>
            </p:nvGrpSpPr>
            <p:grpSpPr>
              <a:xfrm>
                <a:off x="3990156" y="717086"/>
                <a:ext cx="333942" cy="145060"/>
                <a:chOff x="6228784" y="860920"/>
                <a:chExt cx="333942" cy="145060"/>
              </a:xfrm>
            </p:grpSpPr>
            <p:sp>
              <p:nvSpPr>
                <p:cNvPr id="4" name="사각형: 둥근 모서리 3">
                  <a:extLst>
                    <a:ext uri="{FF2B5EF4-FFF2-40B4-BE49-F238E27FC236}">
                      <a16:creationId xmlns:a16="http://schemas.microsoft.com/office/drawing/2014/main" id="{D023DBBA-6BA1-433A-A586-9E19B575D70E}"/>
                    </a:ext>
                  </a:extLst>
                </p:cNvPr>
                <p:cNvSpPr/>
                <p:nvPr/>
              </p:nvSpPr>
              <p:spPr>
                <a:xfrm>
                  <a:off x="6228784" y="860920"/>
                  <a:ext cx="333942" cy="14506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 dirty="0"/>
                </a:p>
              </p:txBody>
            </p:sp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21942EA-A5EA-4A03-BB74-126074C57BC1}"/>
                    </a:ext>
                  </a:extLst>
                </p:cNvPr>
                <p:cNvSpPr/>
                <p:nvPr/>
              </p:nvSpPr>
              <p:spPr>
                <a:xfrm>
                  <a:off x="6421720" y="875315"/>
                  <a:ext cx="117754" cy="116269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350"/>
                </a:p>
              </p:txBody>
            </p:sp>
          </p:grpSp>
          <p:pic>
            <p:nvPicPr>
              <p:cNvPr id="6" name="그래픽 5" descr="표식 단색으로 채워진">
                <a:extLst>
                  <a:ext uri="{FF2B5EF4-FFF2-40B4-BE49-F238E27FC236}">
                    <a16:creationId xmlns:a16="http://schemas.microsoft.com/office/drawing/2014/main" id="{6E2A4FF3-68DD-4F6A-AE79-A9397A3082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832427" y="2162659"/>
                <a:ext cx="294532" cy="294532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67451A-47B6-484D-A520-B86D6A7C355C}"/>
                  </a:ext>
                </a:extLst>
              </p:cNvPr>
              <p:cNvSpPr txBox="1"/>
              <p:nvPr/>
            </p:nvSpPr>
            <p:spPr>
              <a:xfrm>
                <a:off x="3268777" y="709159"/>
                <a:ext cx="710917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ko-KR" altLang="en-US" sz="450" dirty="0"/>
                  <a:t>흡연구역 표시</a:t>
                </a:r>
              </a:p>
            </p:txBody>
          </p: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8FA18BD-17AE-4259-AC46-3AF790450C1F}"/>
                  </a:ext>
                </a:extLst>
              </p:cNvPr>
              <p:cNvGrpSpPr/>
              <p:nvPr/>
            </p:nvGrpSpPr>
            <p:grpSpPr>
              <a:xfrm>
                <a:off x="2481790" y="3300341"/>
                <a:ext cx="599548" cy="989042"/>
                <a:chOff x="2462740" y="3300341"/>
                <a:chExt cx="599548" cy="989042"/>
              </a:xfrm>
              <a:solidFill>
                <a:srgbClr val="0070C0"/>
              </a:solidFill>
            </p:grpSpPr>
            <p:pic>
              <p:nvPicPr>
                <p:cNvPr id="14" name="그래픽 13" descr="표식 단색으로 채워진">
                  <a:extLst>
                    <a:ext uri="{FF2B5EF4-FFF2-40B4-BE49-F238E27FC236}">
                      <a16:creationId xmlns:a16="http://schemas.microsoft.com/office/drawing/2014/main" id="{86747943-ABA7-4826-A94F-793869576A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21524" y="3807403"/>
                  <a:ext cx="481980" cy="481980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B5168B96-E13A-4202-9F59-DEF6C4A99B49}"/>
                    </a:ext>
                  </a:extLst>
                </p:cNvPr>
                <p:cNvSpPr/>
                <p:nvPr/>
              </p:nvSpPr>
              <p:spPr>
                <a:xfrm>
                  <a:off x="2462740" y="3300341"/>
                  <a:ext cx="599548" cy="783148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450" b="1" dirty="0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</a:rPr>
                    <a:t>흡연실</a:t>
                  </a:r>
                  <a:endParaRPr lang="en-US" altLang="ko-KR" sz="45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endParaRPr>
                </a:p>
                <a:p>
                  <a:pPr algn="ctr"/>
                  <a:endParaRPr lang="en-US" altLang="ko-KR" sz="45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endParaRPr>
                </a:p>
                <a:p>
                  <a:pPr algn="ctr"/>
                  <a:endParaRPr lang="en-US" altLang="ko-KR" sz="45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endParaRPr>
                </a:p>
                <a:p>
                  <a:pPr algn="ctr"/>
                  <a:endParaRPr lang="en-US" altLang="ko-KR" sz="450" b="1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</a:endParaRPr>
                </a:p>
              </p:txBody>
            </p:sp>
          </p:grpSp>
        </p:grpSp>
      </p:grpSp>
      <p:sp>
        <p:nvSpPr>
          <p:cNvPr id="31" name="내용 개체 틀 9">
            <a:extLst>
              <a:ext uri="{FF2B5EF4-FFF2-40B4-BE49-F238E27FC236}">
                <a16:creationId xmlns:a16="http://schemas.microsoft.com/office/drawing/2014/main" id="{04B74036-2603-4FD8-B60E-DBA723D08C59}"/>
              </a:ext>
            </a:extLst>
          </p:cNvPr>
          <p:cNvSpPr txBox="1">
            <a:spLocks/>
          </p:cNvSpPr>
          <p:nvPr/>
        </p:nvSpPr>
        <p:spPr>
          <a:xfrm>
            <a:off x="412817" y="1629609"/>
            <a:ext cx="4499753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/>
          </a:p>
        </p:txBody>
      </p:sp>
      <p:pic>
        <p:nvPicPr>
          <p:cNvPr id="29" name="그래픽 28" descr="이미지 단색으로 채워진">
            <a:extLst>
              <a:ext uri="{FF2B5EF4-FFF2-40B4-BE49-F238E27FC236}">
                <a16:creationId xmlns:a16="http://schemas.microsoft.com/office/drawing/2014/main" id="{BC0F23B2-091E-4350-B5C5-5E309C6AFC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09405" y="3904906"/>
            <a:ext cx="347712" cy="34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4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dirty="0">
                <a:hlinkClick r:id="rId2" action="ppaction://hlinksldjump"/>
              </a:rPr>
              <a:t>일정</a:t>
            </a:r>
            <a:endParaRPr lang="en-US" altLang="ko-KR" dirty="0"/>
          </a:p>
          <a:p>
            <a:r>
              <a:rPr lang="ko-KR" altLang="en-US" dirty="0">
                <a:hlinkClick r:id="rId3" action="ppaction://hlinksldjump"/>
              </a:rPr>
              <a:t>비전</a:t>
            </a:r>
            <a:endParaRPr lang="en-US" altLang="ko-KR" dirty="0"/>
          </a:p>
          <a:p>
            <a:r>
              <a:rPr lang="ko-KR" altLang="en-US" dirty="0">
                <a:hlinkClick r:id="rId4" action="ppaction://hlinksldjump"/>
              </a:rPr>
              <a:t>분석서</a:t>
            </a:r>
            <a:endParaRPr lang="en-US" altLang="ko-KR" dirty="0"/>
          </a:p>
          <a:p>
            <a:r>
              <a:rPr lang="ko-KR" altLang="en-US" dirty="0">
                <a:hlinkClick r:id="rId5" action="ppaction://hlinksldjump"/>
              </a:rPr>
              <a:t>설계서</a:t>
            </a:r>
            <a:endParaRPr lang="en-US" altLang="ko-KR" dirty="0"/>
          </a:p>
          <a:p>
            <a:pPr lvl="1"/>
            <a:r>
              <a:rPr lang="ko-KR" altLang="en-US" dirty="0">
                <a:hlinkClick r:id="rId6" action="ppaction://hlinksldjump"/>
              </a:rPr>
              <a:t>기본 설계</a:t>
            </a:r>
            <a:endParaRPr lang="en-US" altLang="ko-KR" dirty="0"/>
          </a:p>
          <a:p>
            <a:pPr lvl="1"/>
            <a:r>
              <a:rPr lang="ko-KR" altLang="en-US" dirty="0">
                <a:hlinkClick r:id="rId7" action="ppaction://hlinksldjump"/>
              </a:rPr>
              <a:t>화면 설계</a:t>
            </a:r>
            <a:endParaRPr lang="en-US" altLang="ko-KR" dirty="0"/>
          </a:p>
          <a:p>
            <a:pPr lvl="1"/>
            <a:r>
              <a:rPr lang="ko-KR" altLang="en-US" dirty="0">
                <a:hlinkClick r:id="rId8" action="ppaction://hlinksldjump"/>
              </a:rPr>
              <a:t>데이터 분석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3118080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626613E-9FE6-4CF3-9292-78378EB0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4: </a:t>
            </a:r>
            <a:r>
              <a:rPr lang="ko-KR" altLang="en-US" dirty="0">
                <a:latin typeface="+mj-ea"/>
              </a:rPr>
              <a:t>사진 뷰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494B9F90-E4D9-4BAD-B4A5-3324AD983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400" dirty="0"/>
              <a:t>선택한 흡연구역에서 촬영된 사진을 볼 수 있음</a:t>
            </a:r>
            <a:endParaRPr lang="en-US" altLang="ko-KR" sz="1400" dirty="0"/>
          </a:p>
          <a:p>
            <a:r>
              <a:rPr lang="ko-KR" altLang="en-US" sz="1400" dirty="0"/>
              <a:t>사용자는 사진을 보고 흡연 구역을 쉽게 찾아갈 수 있음 </a:t>
            </a:r>
            <a:endParaRPr lang="en-US" altLang="ko-KR" sz="1400" dirty="0"/>
          </a:p>
          <a:p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A8EF539-D628-4033-84C0-4C5721DD0F4C}"/>
              </a:ext>
            </a:extLst>
          </p:cNvPr>
          <p:cNvGrpSpPr/>
          <p:nvPr/>
        </p:nvGrpSpPr>
        <p:grpSpPr>
          <a:xfrm>
            <a:off x="5487443" y="3254382"/>
            <a:ext cx="1440726" cy="985881"/>
            <a:chOff x="2175814" y="2800723"/>
            <a:chExt cx="1920969" cy="13145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2449D9C-7917-4708-AB56-2CA3E1E97CB2}"/>
                </a:ext>
              </a:extLst>
            </p:cNvPr>
            <p:cNvSpPr txBox="1"/>
            <p:nvPr/>
          </p:nvSpPr>
          <p:spPr>
            <a:xfrm>
              <a:off x="2175814" y="3715121"/>
              <a:ext cx="192096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350" dirty="0"/>
                <a:t>사진 출력</a:t>
              </a:r>
            </a:p>
          </p:txBody>
        </p:sp>
        <p:pic>
          <p:nvPicPr>
            <p:cNvPr id="6" name="그래픽 5" descr="이미지 단색으로 채워진">
              <a:extLst>
                <a:ext uri="{FF2B5EF4-FFF2-40B4-BE49-F238E27FC236}">
                  <a16:creationId xmlns:a16="http://schemas.microsoft.com/office/drawing/2014/main" id="{D9B921A6-9484-483C-84C4-D58EF89C6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79099" y="2800723"/>
              <a:ext cx="914400" cy="914401"/>
            </a:xfrm>
            <a:prstGeom prst="rect">
              <a:avLst/>
            </a:prstGeom>
          </p:spPr>
        </p:pic>
      </p:grpSp>
      <p:sp>
        <p:nvSpPr>
          <p:cNvPr id="8" name="내용 개체 틀 9">
            <a:extLst>
              <a:ext uri="{FF2B5EF4-FFF2-40B4-BE49-F238E27FC236}">
                <a16:creationId xmlns:a16="http://schemas.microsoft.com/office/drawing/2014/main" id="{A6664254-5285-4E49-86FD-8AC83186CF62}"/>
              </a:ext>
            </a:extLst>
          </p:cNvPr>
          <p:cNvSpPr txBox="1">
            <a:spLocks/>
          </p:cNvSpPr>
          <p:nvPr/>
        </p:nvSpPr>
        <p:spPr>
          <a:xfrm>
            <a:off x="412816" y="1629609"/>
            <a:ext cx="4613696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350" dirty="0"/>
          </a:p>
        </p:txBody>
      </p:sp>
      <p:pic>
        <p:nvPicPr>
          <p:cNvPr id="10" name="그래픽 9" descr="오른쪽 화살표 윤곽선">
            <a:extLst>
              <a:ext uri="{FF2B5EF4-FFF2-40B4-BE49-F238E27FC236}">
                <a16:creationId xmlns:a16="http://schemas.microsoft.com/office/drawing/2014/main" id="{E042BCE0-2244-444E-B6EB-71688F94F5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065978" y="1300596"/>
            <a:ext cx="276999" cy="27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221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626613E-9FE6-4CF3-9292-78378EB0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5: </a:t>
            </a:r>
            <a:r>
              <a:rPr lang="ko-KR" altLang="en-US" dirty="0">
                <a:latin typeface="+mj-ea"/>
              </a:rPr>
              <a:t>흡연 구역 제보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494B9F90-E4D9-4BAD-B4A5-3324AD983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400" dirty="0"/>
              <a:t>+ </a:t>
            </a:r>
            <a:r>
              <a:rPr lang="ko-KR" altLang="en-US" sz="1400" dirty="0"/>
              <a:t>버튼을 누르면 흡연 구역을 제보할 수 있는 폼이 출력</a:t>
            </a:r>
            <a:endParaRPr lang="en-US" altLang="ko-KR" dirty="0"/>
          </a:p>
          <a:p>
            <a:r>
              <a:rPr lang="ko-KR" altLang="en-US" dirty="0"/>
              <a:t>데이터를 입력 후 전송하여 흡연 구역을 제보 할 수 있음</a:t>
            </a:r>
            <a:endParaRPr lang="en-US" altLang="ko-KR" dirty="0"/>
          </a:p>
          <a:p>
            <a:r>
              <a:rPr lang="ko-KR" altLang="en-US" sz="1400" dirty="0"/>
              <a:t>사진 첨부 버튼을 클릭하여 주변을 촬영해 첨부할 수 있음</a:t>
            </a:r>
            <a:r>
              <a:rPr lang="en-US" altLang="ko-KR" sz="1400" dirty="0"/>
              <a:t>.</a:t>
            </a:r>
          </a:p>
          <a:p>
            <a:endParaRPr lang="ko-KR" altLang="en-US" dirty="0"/>
          </a:p>
        </p:txBody>
      </p:sp>
      <p:sp>
        <p:nvSpPr>
          <p:cNvPr id="8" name="내용 개체 틀 9">
            <a:extLst>
              <a:ext uri="{FF2B5EF4-FFF2-40B4-BE49-F238E27FC236}">
                <a16:creationId xmlns:a16="http://schemas.microsoft.com/office/drawing/2014/main" id="{A6664254-5285-4E49-86FD-8AC83186CF62}"/>
              </a:ext>
            </a:extLst>
          </p:cNvPr>
          <p:cNvSpPr txBox="1">
            <a:spLocks/>
          </p:cNvSpPr>
          <p:nvPr/>
        </p:nvSpPr>
        <p:spPr>
          <a:xfrm>
            <a:off x="412816" y="1629609"/>
            <a:ext cx="4613696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35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BBFEFA-C0B6-4591-B502-CA5BB3B4F3F3}"/>
              </a:ext>
            </a:extLst>
          </p:cNvPr>
          <p:cNvSpPr/>
          <p:nvPr/>
        </p:nvSpPr>
        <p:spPr>
          <a:xfrm>
            <a:off x="5291941" y="1709672"/>
            <a:ext cx="1870096" cy="158228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사진 첨부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(</a:t>
            </a:r>
            <a:r>
              <a:rPr lang="ko-KR" altLang="en-US" sz="1400" b="1" dirty="0">
                <a:solidFill>
                  <a:schemeClr val="tx1"/>
                </a:solidFill>
              </a:rPr>
              <a:t>카메라</a:t>
            </a:r>
            <a:r>
              <a:rPr lang="en-US" altLang="ko-KR" sz="1400" b="1" dirty="0">
                <a:solidFill>
                  <a:schemeClr val="tx1"/>
                </a:solidFill>
              </a:rPr>
              <a:t>/</a:t>
            </a:r>
            <a:r>
              <a:rPr lang="ko-KR" altLang="en-US" sz="1400" b="1" dirty="0">
                <a:solidFill>
                  <a:schemeClr val="tx1"/>
                </a:solidFill>
              </a:rPr>
              <a:t>갤러리</a:t>
            </a:r>
            <a:r>
              <a:rPr lang="en-US" altLang="ko-KR" sz="1400" b="1" dirty="0">
                <a:solidFill>
                  <a:schemeClr val="tx1"/>
                </a:solidFill>
              </a:rPr>
              <a:t>)</a:t>
            </a:r>
            <a:endParaRPr lang="ko-KR" altLang="en-US" sz="1400" dirty="0"/>
          </a:p>
        </p:txBody>
      </p:sp>
      <p:pic>
        <p:nvPicPr>
          <p:cNvPr id="11" name="그래픽 10" descr="오른쪽 화살표 윤곽선">
            <a:extLst>
              <a:ext uri="{FF2B5EF4-FFF2-40B4-BE49-F238E27FC236}">
                <a16:creationId xmlns:a16="http://schemas.microsoft.com/office/drawing/2014/main" id="{B08DC6F2-D203-481E-AF70-934987C8E2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065978" y="1300596"/>
            <a:ext cx="276999" cy="276999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E51095D5-C67F-468F-9EF5-6B5001FFACE0}"/>
              </a:ext>
            </a:extLst>
          </p:cNvPr>
          <p:cNvSpPr/>
          <p:nvPr/>
        </p:nvSpPr>
        <p:spPr>
          <a:xfrm>
            <a:off x="5389496" y="5278419"/>
            <a:ext cx="1772541" cy="2971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등록</a:t>
            </a:r>
          </a:p>
        </p:txBody>
      </p:sp>
      <p:pic>
        <p:nvPicPr>
          <p:cNvPr id="4" name="그래픽 3" descr="이미지 단색으로 채워진">
            <a:extLst>
              <a:ext uri="{FF2B5EF4-FFF2-40B4-BE49-F238E27FC236}">
                <a16:creationId xmlns:a16="http://schemas.microsoft.com/office/drawing/2014/main" id="{01FA5A6B-6C94-4B3F-9973-2F80B589F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9787" y="1765584"/>
            <a:ext cx="914400" cy="9144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DF7FEC-6EA4-4AC8-8C1B-274F79E0C782}"/>
              </a:ext>
            </a:extLst>
          </p:cNvPr>
          <p:cNvSpPr/>
          <p:nvPr/>
        </p:nvSpPr>
        <p:spPr>
          <a:xfrm>
            <a:off x="5389496" y="4516420"/>
            <a:ext cx="1772541" cy="2971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간략한 설명</a:t>
            </a:r>
          </a:p>
        </p:txBody>
      </p:sp>
    </p:spTree>
    <p:extLst>
      <p:ext uri="{BB962C8B-B14F-4D97-AF65-F5344CB8AC3E}">
        <p14:creationId xmlns:p14="http://schemas.microsoft.com/office/powerpoint/2010/main" val="2857014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8825ED9-FF40-4557-A7BE-6AA91AFB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화면 설계 사례 </a:t>
            </a:r>
            <a:r>
              <a:rPr lang="en-US" altLang="ko-KR" dirty="0">
                <a:latin typeface="+mj-ea"/>
              </a:rPr>
              <a:t>6: </a:t>
            </a:r>
            <a:r>
              <a:rPr lang="ko-KR" altLang="en-US" dirty="0">
                <a:latin typeface="+mj-ea"/>
              </a:rPr>
              <a:t>회원정보 출력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17568C36-D050-4FFD-99B3-4B50C94B3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400" dirty="0"/>
              <a:t>비로그인 상태에서는 로그인 버튼 출력</a:t>
            </a:r>
          </a:p>
          <a:p>
            <a:r>
              <a:rPr lang="ko-KR" altLang="en-US" sz="1400" dirty="0"/>
              <a:t>흡연 구역 신청을 통해 얻은 추첨권과 신청한 횟수 조회 가능</a:t>
            </a:r>
          </a:p>
          <a:p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FA4D73A-1108-409C-8889-F330C7A655B6}"/>
              </a:ext>
            </a:extLst>
          </p:cNvPr>
          <p:cNvGrpSpPr/>
          <p:nvPr/>
        </p:nvGrpSpPr>
        <p:grpSpPr>
          <a:xfrm>
            <a:off x="5015317" y="1350872"/>
            <a:ext cx="1938338" cy="1205452"/>
            <a:chOff x="1670050" y="611579"/>
            <a:chExt cx="2584450" cy="1607268"/>
          </a:xfrm>
        </p:grpSpPr>
        <p:pic>
          <p:nvPicPr>
            <p:cNvPr id="3" name="그래픽 2" descr="사용자 단색으로 채워진">
              <a:extLst>
                <a:ext uri="{FF2B5EF4-FFF2-40B4-BE49-F238E27FC236}">
                  <a16:creationId xmlns:a16="http://schemas.microsoft.com/office/drawing/2014/main" id="{C733722D-7492-4431-8378-B2928D8C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749632" y="611579"/>
              <a:ext cx="377040" cy="37704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AE793B-7D6A-45F1-B675-18FE6E5758E9}"/>
                </a:ext>
              </a:extLst>
            </p:cNvPr>
            <p:cNvSpPr txBox="1"/>
            <p:nvPr/>
          </p:nvSpPr>
          <p:spPr>
            <a:xfrm>
              <a:off x="2126673" y="661599"/>
              <a:ext cx="113409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/>
                <a:t>사용자 이름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68697B6-94B9-4918-83B6-F231886A6E9B}"/>
                </a:ext>
              </a:extLst>
            </p:cNvPr>
            <p:cNvGrpSpPr/>
            <p:nvPr/>
          </p:nvGrpSpPr>
          <p:grpSpPr>
            <a:xfrm>
              <a:off x="1749633" y="1348388"/>
              <a:ext cx="2371105" cy="307777"/>
              <a:chOff x="1749632" y="1330574"/>
              <a:chExt cx="2385949" cy="307777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7C45469-15EC-4155-A54F-21EACEAB15EE}"/>
                  </a:ext>
                </a:extLst>
              </p:cNvPr>
              <p:cNvSpPr txBox="1"/>
              <p:nvPr/>
            </p:nvSpPr>
            <p:spPr>
              <a:xfrm>
                <a:off x="1749632" y="1330575"/>
                <a:ext cx="874814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900" dirty="0"/>
                  <a:t>리워드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82395FE-355C-41B1-B9D3-F7C01A1EF5DF}"/>
                  </a:ext>
                </a:extLst>
              </p:cNvPr>
              <p:cNvSpPr txBox="1"/>
              <p:nvPr/>
            </p:nvSpPr>
            <p:spPr>
              <a:xfrm>
                <a:off x="3260767" y="1330574"/>
                <a:ext cx="874814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900" u="sng" dirty="0"/>
                  <a:t>1000P</a:t>
                </a:r>
                <a:endParaRPr lang="ko-KR" altLang="en-US" sz="900" u="sng" dirty="0"/>
              </a:p>
            </p:txBody>
          </p:sp>
        </p:grp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935ACFFE-428E-4510-9D50-1DE6CDE1D179}"/>
                </a:ext>
              </a:extLst>
            </p:cNvPr>
            <p:cNvCxnSpPr>
              <a:cxnSpLocks/>
            </p:cNvCxnSpPr>
            <p:nvPr/>
          </p:nvCxnSpPr>
          <p:spPr>
            <a:xfrm>
              <a:off x="1670050" y="2218847"/>
              <a:ext cx="25844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8B70F59-F970-4995-A08C-6D628712D587}"/>
                </a:ext>
              </a:extLst>
            </p:cNvPr>
            <p:cNvGrpSpPr/>
            <p:nvPr/>
          </p:nvGrpSpPr>
          <p:grpSpPr>
            <a:xfrm>
              <a:off x="1749633" y="1720644"/>
              <a:ext cx="2371105" cy="307777"/>
              <a:chOff x="1749632" y="1330574"/>
              <a:chExt cx="2385949" cy="307777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0AF93FD-6101-4734-8B44-6AA9226F373F}"/>
                  </a:ext>
                </a:extLst>
              </p:cNvPr>
              <p:cNvSpPr txBox="1"/>
              <p:nvPr/>
            </p:nvSpPr>
            <p:spPr>
              <a:xfrm>
                <a:off x="1749632" y="1330575"/>
                <a:ext cx="1141194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900" dirty="0"/>
                  <a:t>후보 신청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5E9C7F8-5F54-4349-BB7C-41452B09FAC1}"/>
                  </a:ext>
                </a:extLst>
              </p:cNvPr>
              <p:cNvSpPr txBox="1"/>
              <p:nvPr/>
            </p:nvSpPr>
            <p:spPr>
              <a:xfrm>
                <a:off x="3260767" y="1330574"/>
                <a:ext cx="874814" cy="307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900" dirty="0"/>
                  <a:t>N</a:t>
                </a:r>
                <a:r>
                  <a:rPr lang="ko-KR" altLang="en-US" sz="900" dirty="0"/>
                  <a:t>회</a:t>
                </a:r>
              </a:p>
            </p:txBody>
          </p:sp>
        </p:grpSp>
      </p:grp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FA08461A-EF7B-445A-A3C7-38E124A1E554}"/>
              </a:ext>
            </a:extLst>
          </p:cNvPr>
          <p:cNvSpPr txBox="1">
            <a:spLocks/>
          </p:cNvSpPr>
          <p:nvPr/>
        </p:nvSpPr>
        <p:spPr>
          <a:xfrm>
            <a:off x="412815" y="1629609"/>
            <a:ext cx="4387786" cy="4064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623189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44135029-40E9-485C-9DC3-E7CE5AC4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</a:rPr>
              <a:t>E-R Diagram</a:t>
            </a:r>
            <a:endParaRPr lang="ko-KR" altLang="en-US" dirty="0">
              <a:latin typeface="+mj-ea"/>
            </a:endParaRP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AF01451E-58A4-4B2B-AA59-317F0F35F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286" y="1038691"/>
            <a:ext cx="3018165" cy="5410937"/>
          </a:xfrm>
        </p:spPr>
        <p:txBody>
          <a:bodyPr/>
          <a:lstStyle/>
          <a:p>
            <a:pPr>
              <a:lnSpc>
                <a:spcPct val="170000"/>
              </a:lnSpc>
            </a:pPr>
            <a:r>
              <a:rPr lang="en-US" altLang="ko-KR" sz="1400" dirty="0"/>
              <a:t>Credit</a:t>
            </a:r>
            <a:r>
              <a:rPr lang="ko-KR" altLang="en-US" sz="1400" dirty="0"/>
              <a:t>은 흡연구역 제보자가 받는 보상</a:t>
            </a:r>
            <a:endParaRPr lang="en-US" altLang="ko-KR" sz="1400" dirty="0"/>
          </a:p>
          <a:p>
            <a:pPr>
              <a:lnSpc>
                <a:spcPct val="170000"/>
              </a:lnSpc>
            </a:pPr>
            <a:r>
              <a:rPr lang="en-US" altLang="ko-KR" sz="1400" dirty="0"/>
              <a:t>Cardinality</a:t>
            </a:r>
            <a:r>
              <a:rPr lang="ko-KR" altLang="en-US" sz="1400" dirty="0"/>
              <a:t>가 </a:t>
            </a:r>
            <a:r>
              <a:rPr lang="en-US" altLang="ko-KR" sz="1400" dirty="0"/>
              <a:t>1</a:t>
            </a:r>
            <a:r>
              <a:rPr lang="ko-KR" altLang="en-US" sz="1400" dirty="0"/>
              <a:t>인 경우에는 생략</a:t>
            </a:r>
            <a:endParaRPr lang="en-US" altLang="ko-KR" sz="1400" dirty="0"/>
          </a:p>
          <a:p>
            <a:pPr>
              <a:lnSpc>
                <a:spcPct val="170000"/>
              </a:lnSpc>
            </a:pPr>
            <a:r>
              <a:rPr lang="ko-KR" altLang="en-US" sz="1400" dirty="0"/>
              <a:t>중복해서 테이블을 만들지 말고</a:t>
            </a:r>
            <a:br>
              <a:rPr lang="en-US" altLang="ko-KR" sz="1400" dirty="0"/>
            </a:br>
            <a:r>
              <a:rPr lang="en-US" altLang="ko-KR" sz="1400" dirty="0"/>
              <a:t>Join</a:t>
            </a:r>
            <a:r>
              <a:rPr lang="ko-KR" altLang="en-US" sz="1400" dirty="0"/>
              <a:t>을 통해 제공할 수 있으면 </a:t>
            </a:r>
            <a:r>
              <a:rPr lang="en-US" altLang="ko-KR" sz="1400" dirty="0"/>
              <a:t>OK </a:t>
            </a:r>
            <a:endParaRPr lang="ko-KR" altLang="en-US" sz="1400" dirty="0"/>
          </a:p>
          <a:p>
            <a:endParaRPr lang="ko-KR" altLang="en-US" dirty="0"/>
          </a:p>
        </p:txBody>
      </p:sp>
      <p:sp>
        <p:nvSpPr>
          <p:cNvPr id="19" name="내용 개체 틀 31840">
            <a:extLst>
              <a:ext uri="{FF2B5EF4-FFF2-40B4-BE49-F238E27FC236}">
                <a16:creationId xmlns:a16="http://schemas.microsoft.com/office/drawing/2014/main" id="{143CF3D5-1B67-42F7-AB8C-8A4125D99518}"/>
              </a:ext>
            </a:extLst>
          </p:cNvPr>
          <p:cNvSpPr txBox="1">
            <a:spLocks/>
          </p:cNvSpPr>
          <p:nvPr/>
        </p:nvSpPr>
        <p:spPr>
          <a:xfrm>
            <a:off x="6089095" y="1635223"/>
            <a:ext cx="2844572" cy="361674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 (본문)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Char char="-"/>
              <a:defRPr sz="1800" kern="1200">
                <a:solidFill>
                  <a:schemeClr val="tx1"/>
                </a:solidFill>
                <a:latin typeface="맑은 고딕 (본문)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 (본문)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 (본문)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 (본문)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endParaRPr lang="ko-KR" altLang="en-US" sz="1050" dirty="0"/>
          </a:p>
        </p:txBody>
      </p:sp>
      <p:cxnSp>
        <p:nvCxnSpPr>
          <p:cNvPr id="27" name="직선 연결선 156">
            <a:extLst>
              <a:ext uri="{FF2B5EF4-FFF2-40B4-BE49-F238E27FC236}">
                <a16:creationId xmlns:a16="http://schemas.microsoft.com/office/drawing/2014/main" id="{C50461F9-9C36-4023-8B36-3D9C734C722F}"/>
              </a:ext>
            </a:extLst>
          </p:cNvPr>
          <p:cNvCxnSpPr>
            <a:cxnSpLocks noChangeShapeType="1"/>
            <a:stCxn id="28" idx="3"/>
            <a:endCxn id="32" idx="1"/>
          </p:cNvCxnSpPr>
          <p:nvPr/>
        </p:nvCxnSpPr>
        <p:spPr bwMode="auto">
          <a:xfrm>
            <a:off x="1727737" y="2919628"/>
            <a:ext cx="759416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690DEBF-A329-41E6-BD46-42B08C67A5E1}"/>
              </a:ext>
            </a:extLst>
          </p:cNvPr>
          <p:cNvSpPr/>
          <p:nvPr/>
        </p:nvSpPr>
        <p:spPr>
          <a:xfrm>
            <a:off x="440714" y="2413443"/>
            <a:ext cx="1287023" cy="10123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900" b="1" dirty="0"/>
              <a:t>사용자</a:t>
            </a:r>
            <a:endParaRPr lang="en-US" altLang="ko-KR" sz="900" b="1" dirty="0"/>
          </a:p>
          <a:p>
            <a:pPr algn="ctr">
              <a:lnSpc>
                <a:spcPct val="110000"/>
              </a:lnSpc>
            </a:pPr>
            <a:endParaRPr lang="en-US" altLang="ko-KR" sz="900" b="1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900" dirty="0"/>
              <a:t>카카오톡</a:t>
            </a:r>
            <a:r>
              <a:rPr lang="en-US" altLang="ko-KR" sz="900" dirty="0"/>
              <a:t>ID</a:t>
            </a:r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900" dirty="0"/>
              <a:t>이름</a:t>
            </a:r>
            <a:endParaRPr lang="en-US" altLang="ko-KR" sz="900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900" dirty="0"/>
              <a:t>Ticket</a:t>
            </a:r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ko-KR" altLang="en-US" sz="9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09B698-AA2E-40FA-A153-FECA0AED4E53}"/>
              </a:ext>
            </a:extLst>
          </p:cNvPr>
          <p:cNvSpPr/>
          <p:nvPr/>
        </p:nvSpPr>
        <p:spPr>
          <a:xfrm>
            <a:off x="4492080" y="2340184"/>
            <a:ext cx="1365206" cy="11420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900" b="1" dirty="0"/>
              <a:t>흡연구역</a:t>
            </a:r>
            <a:endParaRPr lang="en-US" altLang="ko-KR" sz="900" b="1" dirty="0"/>
          </a:p>
          <a:p>
            <a:pPr algn="ctr">
              <a:lnSpc>
                <a:spcPct val="110000"/>
              </a:lnSpc>
            </a:pPr>
            <a:endParaRPr lang="en-US" altLang="ko-KR" sz="900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900" dirty="0"/>
              <a:t>id</a:t>
            </a:r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900" dirty="0"/>
              <a:t>위치</a:t>
            </a:r>
            <a:endParaRPr lang="en-US" altLang="ko-KR" sz="900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900" dirty="0"/>
              <a:t>이름</a:t>
            </a:r>
            <a:endParaRPr lang="en-US" altLang="ko-KR" sz="900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900" dirty="0"/>
              <a:t>사진</a:t>
            </a:r>
            <a:endParaRPr lang="en-US" altLang="ko-KR" sz="900" dirty="0"/>
          </a:p>
        </p:txBody>
      </p:sp>
      <p:sp>
        <p:nvSpPr>
          <p:cNvPr id="31" name="직사각형 5">
            <a:extLst>
              <a:ext uri="{FF2B5EF4-FFF2-40B4-BE49-F238E27FC236}">
                <a16:creationId xmlns:a16="http://schemas.microsoft.com/office/drawing/2014/main" id="{7E61DE24-69A4-4079-8F13-05B91A7A6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452" y="2703442"/>
            <a:ext cx="25359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marL="742950" indent="-28575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2pPr>
            <a:lvl3pPr marL="11430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3pPr>
            <a:lvl4pPr marL="16002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4pPr>
            <a:lvl5pPr marL="20574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9pPr>
          </a:lstStyle>
          <a:p>
            <a:pPr>
              <a:defRPr/>
            </a:pPr>
            <a:r>
              <a:rPr lang="en-US" altLang="ko-KR" sz="900" dirty="0"/>
              <a:t>n</a:t>
            </a:r>
            <a:endParaRPr lang="ko-KR" altLang="en-US" sz="9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DCA1DE7-ACF2-42CC-9A95-4C1C3A854814}"/>
              </a:ext>
            </a:extLst>
          </p:cNvPr>
          <p:cNvSpPr/>
          <p:nvPr/>
        </p:nvSpPr>
        <p:spPr>
          <a:xfrm>
            <a:off x="2487151" y="2537266"/>
            <a:ext cx="1120080" cy="7647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900" b="1" dirty="0"/>
              <a:t>흡연구역 목록</a:t>
            </a:r>
            <a:endParaRPr lang="en-US" altLang="ko-KR" sz="900" b="1" dirty="0"/>
          </a:p>
          <a:p>
            <a:pPr algn="ctr">
              <a:lnSpc>
                <a:spcPct val="110000"/>
              </a:lnSpc>
            </a:pPr>
            <a:endParaRPr lang="en-US" altLang="ko-KR" sz="900" b="1" dirty="0"/>
          </a:p>
          <a:p>
            <a:pPr marL="133344" indent="-133344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900" dirty="0"/>
              <a:t>id</a:t>
            </a:r>
          </a:p>
        </p:txBody>
      </p:sp>
      <p:cxnSp>
        <p:nvCxnSpPr>
          <p:cNvPr id="33" name="직선 연결선 156">
            <a:extLst>
              <a:ext uri="{FF2B5EF4-FFF2-40B4-BE49-F238E27FC236}">
                <a16:creationId xmlns:a16="http://schemas.microsoft.com/office/drawing/2014/main" id="{B5A3525F-7448-4BBB-B854-CB80348BA1A9}"/>
              </a:ext>
            </a:extLst>
          </p:cNvPr>
          <p:cNvCxnSpPr>
            <a:cxnSpLocks noChangeShapeType="1"/>
            <a:stCxn id="32" idx="3"/>
            <a:endCxn id="29" idx="1"/>
          </p:cNvCxnSpPr>
          <p:nvPr/>
        </p:nvCxnSpPr>
        <p:spPr bwMode="auto">
          <a:xfrm flipV="1">
            <a:off x="3607234" y="2911191"/>
            <a:ext cx="884846" cy="844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직사각형 5">
            <a:extLst>
              <a:ext uri="{FF2B5EF4-FFF2-40B4-BE49-F238E27FC236}">
                <a16:creationId xmlns:a16="http://schemas.microsoft.com/office/drawing/2014/main" id="{CA55B1DC-1537-4FC8-B0A7-84E51D7A01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9636" y="2708210"/>
            <a:ext cx="24878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marL="742950" indent="-28575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2pPr>
            <a:lvl3pPr marL="11430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3pPr>
            <a:lvl4pPr marL="16002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4pPr>
            <a:lvl5pPr marL="2057400" indent="-228600"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defRPr>
            </a:lvl9pPr>
          </a:lstStyle>
          <a:p>
            <a:pPr>
              <a:defRPr/>
            </a:pPr>
            <a:r>
              <a:rPr lang="en-US" altLang="ko-KR" sz="900" dirty="0"/>
              <a:t>1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2352590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DF7244-A751-49A4-ACB4-33A0DA1D6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전국 금연구역 표준 데이터</a:t>
            </a:r>
          </a:p>
          <a:p>
            <a:pPr marL="471464" lvl="1" indent="-128582"/>
            <a:r>
              <a:rPr lang="en-US" altLang="ko-KR" dirty="0">
                <a:latin typeface="+mn-ea"/>
              </a:rPr>
              <a:t>Req</a:t>
            </a:r>
          </a:p>
          <a:p>
            <a:pPr marL="814348" lvl="2" indent="-128582">
              <a:buFontTx/>
              <a:buChar char="-"/>
            </a:pPr>
            <a:r>
              <a:rPr lang="ko-KR" altLang="en-US" dirty="0">
                <a:latin typeface="+mn-ea"/>
              </a:rPr>
              <a:t>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구명</a:t>
            </a:r>
            <a:endParaRPr lang="en-US" altLang="ko-KR" dirty="0">
              <a:latin typeface="+mn-ea"/>
            </a:endParaRPr>
          </a:p>
          <a:p>
            <a:pPr marL="471464" lvl="1" indent="-128582"/>
            <a:r>
              <a:rPr lang="en-US" altLang="ko-KR" dirty="0">
                <a:latin typeface="+mn-ea"/>
              </a:rPr>
              <a:t>Res</a:t>
            </a:r>
          </a:p>
          <a:p>
            <a:pPr marL="814348" lvl="2" indent="-128582">
              <a:buFontTx/>
              <a:buChar char="-"/>
            </a:pPr>
            <a:r>
              <a:rPr lang="ko-KR" altLang="en-US" dirty="0">
                <a:latin typeface="+mn-ea"/>
              </a:rPr>
              <a:t>소재지도로명주소</a:t>
            </a:r>
            <a:endParaRPr lang="en-US" altLang="ko-KR" dirty="0">
              <a:latin typeface="+mn-ea"/>
            </a:endParaRPr>
          </a:p>
          <a:p>
            <a:pPr marL="814348" lvl="2" indent="-128582">
              <a:buFontTx/>
              <a:buChar char="-"/>
            </a:pPr>
            <a:r>
              <a:rPr lang="ko-KR" altLang="en-US" dirty="0">
                <a:latin typeface="+mn-ea"/>
              </a:rPr>
              <a:t>금연구역 범위 상세</a:t>
            </a:r>
            <a:endParaRPr lang="en-US" altLang="ko-KR" dirty="0">
              <a:latin typeface="+mn-ea"/>
            </a:endParaRPr>
          </a:p>
          <a:p>
            <a:pPr marL="814348" lvl="2" indent="-128582">
              <a:buFontTx/>
              <a:buChar char="-"/>
            </a:pPr>
            <a:endParaRPr lang="en-US" altLang="ko-KR" dirty="0">
              <a:latin typeface="+mn-ea"/>
            </a:endParaRPr>
          </a:p>
          <a:p>
            <a:pPr marL="128582" indent="-128582"/>
            <a:r>
              <a:rPr lang="ko-KR" altLang="en-US" dirty="0">
                <a:latin typeface="+mn-ea"/>
              </a:rPr>
              <a:t>지도 </a:t>
            </a:r>
            <a:r>
              <a:rPr lang="en-US" altLang="ko-KR" dirty="0">
                <a:latin typeface="+mn-ea"/>
              </a:rPr>
              <a:t>API(</a:t>
            </a:r>
            <a:r>
              <a:rPr lang="en-US" altLang="ko-KR" dirty="0" err="1">
                <a:latin typeface="+mn-ea"/>
              </a:rPr>
              <a:t>Naver</a:t>
            </a:r>
            <a:r>
              <a:rPr lang="en-US" altLang="ko-KR" dirty="0">
                <a:latin typeface="+mn-ea"/>
              </a:rPr>
              <a:t>)</a:t>
            </a:r>
          </a:p>
          <a:p>
            <a:pPr marL="471464" lvl="1" indent="-128582"/>
            <a:r>
              <a:rPr lang="en-US" altLang="ko-KR" dirty="0">
                <a:latin typeface="+mn-ea"/>
              </a:rPr>
              <a:t>Req</a:t>
            </a:r>
          </a:p>
          <a:p>
            <a:pPr marL="814348" lvl="2" indent="-128582">
              <a:buFontTx/>
              <a:buChar char="-"/>
            </a:pPr>
            <a:r>
              <a:rPr lang="en-US" altLang="ko-KR" dirty="0">
                <a:latin typeface="+mn-ea"/>
              </a:rPr>
              <a:t>Static Map</a:t>
            </a:r>
          </a:p>
          <a:p>
            <a:pPr marL="471464" lvl="1" indent="-128582"/>
            <a:r>
              <a:rPr lang="en-US" altLang="ko-KR" dirty="0">
                <a:latin typeface="+mn-ea"/>
              </a:rPr>
              <a:t>Res</a:t>
            </a:r>
          </a:p>
          <a:p>
            <a:pPr marL="814348" lvl="2" indent="-128582">
              <a:buFontTx/>
              <a:buChar char="-"/>
            </a:pPr>
            <a:r>
              <a:rPr lang="en-US" altLang="ko-KR" dirty="0">
                <a:latin typeface="+mn-ea"/>
              </a:rPr>
              <a:t>Static Map</a:t>
            </a:r>
          </a:p>
          <a:p>
            <a:pPr marL="471464" lvl="1" indent="-128582"/>
            <a:endParaRPr lang="en-US" altLang="ko-KR" sz="1200" dirty="0"/>
          </a:p>
          <a:p>
            <a:pPr marL="128582" indent="-128582"/>
            <a:endParaRPr lang="ko-KR" altLang="en-US" sz="1200" dirty="0"/>
          </a:p>
          <a:p>
            <a:pPr marL="128582" indent="-128582"/>
            <a:endParaRPr lang="en-US" altLang="ko-KR" sz="1200" dirty="0"/>
          </a:p>
          <a:p>
            <a:pPr marL="471464" lvl="1" indent="-128582"/>
            <a:endParaRPr lang="en-US" altLang="ko-KR" sz="1200" dirty="0"/>
          </a:p>
          <a:p>
            <a:pPr marL="471464" lvl="1" indent="-128582"/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3EF868-A706-483E-8A48-A42968E9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데이터 분석 </a:t>
            </a:r>
            <a:r>
              <a:rPr lang="en-US" altLang="ko-KR" dirty="0">
                <a:latin typeface="+mj-ea"/>
              </a:rPr>
              <a:t>–API</a:t>
            </a:r>
            <a:endParaRPr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55540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3987"/>
            <a:ext cx="4653482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1: </a:t>
            </a:r>
            <a:r>
              <a:rPr lang="ko-KR" altLang="en-US" dirty="0">
                <a:latin typeface="+mj-ea"/>
              </a:rPr>
              <a:t>지도 및 금연구역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/>
              <a:t>웹에 구현 해 놓은 지도를 웹 뷰 방식으로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   </a:t>
            </a:r>
            <a:r>
              <a:rPr lang="ko-KR" altLang="en-US" sz="1400" dirty="0"/>
              <a:t>스마트폰 화면에 출력함</a:t>
            </a:r>
          </a:p>
          <a:p>
            <a:r>
              <a:rPr lang="ko-KR" altLang="en-US" sz="1400" dirty="0"/>
              <a:t>데이터베이스에 있는 금연구역 정보를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   </a:t>
            </a:r>
            <a:r>
              <a:rPr lang="ko-KR" altLang="en-US" sz="1400" dirty="0"/>
              <a:t>지도 위에 표시함</a:t>
            </a:r>
            <a:endParaRPr lang="en-US" altLang="ko-KR" sz="1400" dirty="0"/>
          </a:p>
          <a:p>
            <a:r>
              <a:rPr lang="ko-KR" altLang="en-US" sz="1400" dirty="0"/>
              <a:t>사용자는 지도와 표시를 보고 금연구역의 위치와 범위를  알 수 있음</a:t>
            </a:r>
            <a:endParaRPr lang="ko-KR" altLang="en-US" dirty="0"/>
          </a:p>
        </p:txBody>
      </p:sp>
      <p:pic>
        <p:nvPicPr>
          <p:cNvPr id="7" name="그림 6" descr="지도이(가) 표시된 사진&#10;&#10;자동 생성된 설명">
            <a:extLst>
              <a:ext uri="{FF2B5EF4-FFF2-40B4-BE49-F238E27FC236}">
                <a16:creationId xmlns:a16="http://schemas.microsoft.com/office/drawing/2014/main" id="{88CEA20E-F97A-4CCA-8533-7E55985C9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461" y="892596"/>
            <a:ext cx="2653303" cy="560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8155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2: </a:t>
            </a:r>
            <a:r>
              <a:rPr lang="ko-KR" altLang="en-US" dirty="0">
                <a:latin typeface="+mj-ea"/>
              </a:rPr>
              <a:t>흡연구역 제보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/>
              <a:t>사진을 촬영하여 해당 장소의 위치 정보와 함께 제보를 할 수 있음</a:t>
            </a:r>
            <a:endParaRPr lang="en-US" altLang="ko-KR" sz="1400" dirty="0"/>
          </a:p>
          <a:p>
            <a:r>
              <a:rPr lang="ko-KR" altLang="en-US" sz="1400" dirty="0"/>
              <a:t>검토를 한 후</a:t>
            </a:r>
            <a:r>
              <a:rPr lang="en-US" altLang="ko-KR" sz="1400" dirty="0"/>
              <a:t>, </a:t>
            </a:r>
            <a:r>
              <a:rPr lang="ko-KR" altLang="en-US" sz="1400" dirty="0"/>
              <a:t>해당 장소가 흡연구역으로 지정 될 시에 사용자는 추첨권을 받을 수 있음</a:t>
            </a:r>
            <a:endParaRPr lang="en-US" altLang="ko-KR" sz="1400" dirty="0"/>
          </a:p>
          <a:p>
            <a:r>
              <a:rPr lang="ko-KR" altLang="en-US" sz="1400" dirty="0"/>
              <a:t>추첨권이 일정한 개수 이상 모이게 되면 추첨을 하여 상품을 증정함</a:t>
            </a:r>
            <a:endParaRPr lang="en-US" altLang="ko-KR" sz="1400" dirty="0"/>
          </a:p>
          <a:p>
            <a:r>
              <a:rPr lang="ko-KR" altLang="en-US" sz="1400" dirty="0"/>
              <a:t>추첨권이 모일 때까지 받는 광고비용으로 상품으로 소비되는 비용을 충당함</a:t>
            </a:r>
            <a:endParaRPr lang="en-US" altLang="ko-KR" sz="1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8CEA20E-F97A-4CCA-8533-7E55985C9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88461" y="892597"/>
            <a:ext cx="2653302" cy="560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83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2: </a:t>
            </a:r>
            <a:r>
              <a:rPr lang="ko-KR" altLang="en-US" dirty="0">
                <a:latin typeface="+mj-ea"/>
              </a:rPr>
              <a:t>흡연구역 제보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/>
              <a:t>사진을 촬영하여 해당 장소의 위치 정보와 함께 제보를 할 수 있음</a:t>
            </a:r>
          </a:p>
          <a:p>
            <a:r>
              <a:rPr lang="ko-KR" altLang="en-US" sz="1400" dirty="0"/>
              <a:t>검토를 한 후</a:t>
            </a:r>
            <a:r>
              <a:rPr lang="en-US" altLang="ko-KR" sz="1400" dirty="0"/>
              <a:t>, </a:t>
            </a:r>
            <a:r>
              <a:rPr lang="ko-KR" altLang="en-US" sz="1400" dirty="0"/>
              <a:t>해당 장소가 흡연구역으로 지정 될 시에 사용자는 추첨권을 받을 수 있음</a:t>
            </a:r>
            <a:endParaRPr lang="en-US" altLang="ko-KR" sz="1400" dirty="0"/>
          </a:p>
          <a:p>
            <a:r>
              <a:rPr lang="ko-KR" altLang="en-US" sz="1400" dirty="0"/>
              <a:t>추첨권이 일정한 개수 이상 모이게 되면 추첨을 하여 상품을 증정함</a:t>
            </a:r>
            <a:endParaRPr lang="en-US" altLang="ko-KR" sz="1400" dirty="0"/>
          </a:p>
          <a:p>
            <a:r>
              <a:rPr lang="ko-KR" altLang="en-US" sz="1400" dirty="0"/>
              <a:t>추첨권이 모일 때까지 받는 광고비용으로 상품으로 소비되는 비용을 충당함</a:t>
            </a:r>
            <a:endParaRPr lang="en-US" altLang="ko-KR" sz="1400" dirty="0"/>
          </a:p>
          <a:p>
            <a:endParaRPr lang="ko-KR" altLang="en-US" sz="1400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8CEA20E-F97A-4CCA-8533-7E55985C9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88461" y="892597"/>
            <a:ext cx="2653301" cy="560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312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2: </a:t>
            </a:r>
            <a:r>
              <a:rPr lang="ko-KR" altLang="en-US" dirty="0">
                <a:latin typeface="+mj-ea"/>
              </a:rPr>
              <a:t>흡연구역 제보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>
            <a:normAutofit/>
          </a:bodyPr>
          <a:lstStyle/>
          <a:p>
            <a:r>
              <a:rPr lang="ko-KR" altLang="en-US" sz="1400" dirty="0"/>
              <a:t>흡연구역을 제보할 시 사용되는 데이터 베이스</a:t>
            </a:r>
            <a:endParaRPr lang="en-US" altLang="ko-KR" sz="1400" dirty="0"/>
          </a:p>
          <a:p>
            <a:r>
              <a:rPr lang="ko-KR" altLang="en-US" sz="1400" dirty="0"/>
              <a:t>사용자는 이미지 정보</a:t>
            </a:r>
            <a:r>
              <a:rPr lang="en-US" altLang="ko-KR" sz="1400" dirty="0"/>
              <a:t>, </a:t>
            </a:r>
            <a:r>
              <a:rPr lang="ko-KR" altLang="en-US" sz="1400" dirty="0"/>
              <a:t>위도</a:t>
            </a:r>
            <a:r>
              <a:rPr lang="en-US" altLang="ko-KR" sz="1400" dirty="0"/>
              <a:t>, </a:t>
            </a:r>
            <a:r>
              <a:rPr lang="ko-KR" altLang="en-US" sz="1400" dirty="0"/>
              <a:t>경도</a:t>
            </a:r>
            <a:r>
              <a:rPr lang="en-US" altLang="ko-KR" sz="1400" dirty="0"/>
              <a:t>, </a:t>
            </a:r>
            <a:r>
              <a:rPr lang="ko-KR" altLang="en-US" sz="1400" dirty="0"/>
              <a:t>설명 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     데이터들을 전송하게 됨</a:t>
            </a:r>
            <a:endParaRPr lang="en-US" altLang="ko-KR" sz="1400" dirty="0"/>
          </a:p>
          <a:p>
            <a:r>
              <a:rPr lang="en-US" altLang="ko-KR" sz="1400" dirty="0"/>
              <a:t>Firebase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Firestorage</a:t>
            </a:r>
            <a:r>
              <a:rPr lang="ko-KR" altLang="en-US" sz="1400" dirty="0"/>
              <a:t>를 사용하여 제작함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9E84836-27E7-4090-ADFF-5C22A2BA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729" y="1844550"/>
            <a:ext cx="5344271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89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3: </a:t>
            </a:r>
            <a:r>
              <a:rPr lang="ko-KR" altLang="en-US" dirty="0">
                <a:latin typeface="+mj-ea"/>
              </a:rPr>
              <a:t>흡연구역 표시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/>
              <a:t>데이터 베이스에 있는 흡연구역 정보를 받아와 해당 위치에 마커가 나타나는 기능을 구현함</a:t>
            </a:r>
          </a:p>
          <a:p>
            <a:r>
              <a:rPr lang="ko-KR" altLang="en-US" sz="1400" dirty="0"/>
              <a:t>사용자는 이 표시를 보고 흡연구역의 위치를 알 수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8CEA20E-F97A-4CCA-8533-7E55985C9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2409" y="892598"/>
            <a:ext cx="2653302" cy="560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30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차 반복</a:t>
            </a:r>
            <a:r>
              <a:rPr lang="en-US" altLang="ko-KR" dirty="0"/>
              <a:t>: </a:t>
            </a:r>
            <a:r>
              <a:rPr lang="ko-KR" altLang="en-US" dirty="0"/>
              <a:t>금연구역 표기 및 템플릿 구성</a:t>
            </a:r>
            <a:endParaRPr lang="en-US" altLang="ko-KR" dirty="0"/>
          </a:p>
          <a:p>
            <a:pPr lvl="1"/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템플릿 구축</a:t>
            </a:r>
            <a:endParaRPr lang="en-US" altLang="ko-KR" dirty="0"/>
          </a:p>
          <a:p>
            <a:pPr lvl="1"/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지도</a:t>
            </a:r>
            <a:r>
              <a:rPr lang="en-US" altLang="ko-KR" dirty="0"/>
              <a:t>API </a:t>
            </a:r>
            <a:r>
              <a:rPr lang="ko-KR" altLang="en-US" dirty="0"/>
              <a:t>활용</a:t>
            </a:r>
            <a:endParaRPr lang="en-US" altLang="ko-KR" dirty="0"/>
          </a:p>
          <a:p>
            <a:pPr lvl="1"/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서버 개설 및 금연구역데이터 </a:t>
            </a:r>
            <a:r>
              <a:rPr lang="en-US" altLang="ko-KR" dirty="0"/>
              <a:t>API </a:t>
            </a:r>
            <a:r>
              <a:rPr lang="ko-KR" altLang="en-US" dirty="0"/>
              <a:t>활용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차 발표</a:t>
            </a:r>
            <a:endParaRPr lang="en-US" altLang="ko-KR" dirty="0"/>
          </a:p>
          <a:p>
            <a:pPr lvl="1"/>
            <a:r>
              <a:rPr lang="en-US" altLang="ko-KR" dirty="0"/>
              <a:t>9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발표 준비 및 발표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반복</a:t>
            </a:r>
            <a:r>
              <a:rPr lang="en-US" altLang="ko-KR" dirty="0"/>
              <a:t>: </a:t>
            </a:r>
            <a:r>
              <a:rPr lang="ko-KR" altLang="en-US" dirty="0"/>
              <a:t>흡연구역 표기 및 사용자 추가</a:t>
            </a:r>
            <a:endParaRPr lang="en-US" altLang="ko-KR" dirty="0"/>
          </a:p>
          <a:p>
            <a:pPr lvl="1"/>
            <a:r>
              <a:rPr lang="en-US" altLang="ko-KR" dirty="0"/>
              <a:t>9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금연구역 </a:t>
            </a:r>
            <a:r>
              <a:rPr lang="ko-KR" altLang="en-US" dirty="0" err="1"/>
              <a:t>폴리곤</a:t>
            </a:r>
            <a:r>
              <a:rPr lang="ko-KR" altLang="en-US" dirty="0"/>
              <a:t> 표기 </a:t>
            </a:r>
            <a:endParaRPr lang="en-US" altLang="ko-KR" dirty="0"/>
          </a:p>
          <a:p>
            <a:pPr lvl="1"/>
            <a:r>
              <a:rPr lang="en-US" altLang="ko-KR" dirty="0"/>
              <a:t>10</a:t>
            </a:r>
            <a:r>
              <a:rPr lang="ko-KR" altLang="en-US" dirty="0"/>
              <a:t>주차</a:t>
            </a:r>
            <a:r>
              <a:rPr lang="en-US" altLang="ko-KR" dirty="0"/>
              <a:t>: DB </a:t>
            </a:r>
            <a:r>
              <a:rPr lang="ko-KR" altLang="en-US" dirty="0"/>
              <a:t>정규화 </a:t>
            </a:r>
            <a:r>
              <a:rPr lang="en-US" altLang="ko-KR" dirty="0"/>
              <a:t>&amp;</a:t>
            </a:r>
            <a:r>
              <a:rPr lang="ko-KR" altLang="en-US" dirty="0"/>
              <a:t>흡연 구역 표기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발표</a:t>
            </a:r>
            <a:endParaRPr lang="en-US" altLang="ko-KR" dirty="0"/>
          </a:p>
          <a:p>
            <a:pPr lvl="1"/>
            <a:r>
              <a:rPr lang="en-US" altLang="ko-KR" dirty="0"/>
              <a:t>11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발표 준비 및 발표</a:t>
            </a:r>
            <a:endParaRPr lang="en-US" altLang="ko-KR" dirty="0"/>
          </a:p>
          <a:p>
            <a:r>
              <a:rPr lang="ko-KR" altLang="en-US" dirty="0"/>
              <a:t>최종 개발</a:t>
            </a:r>
            <a:endParaRPr lang="en-US" altLang="ko-KR" dirty="0"/>
          </a:p>
          <a:p>
            <a:pPr lvl="1"/>
            <a:r>
              <a:rPr lang="en-US" altLang="ko-KR" dirty="0"/>
              <a:t>11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사용자 정보 구현 및 흡연 구역 신청 기능 구현 </a:t>
            </a:r>
            <a:endParaRPr lang="en-US" altLang="ko-KR" dirty="0"/>
          </a:p>
          <a:p>
            <a:pPr lvl="1"/>
            <a:r>
              <a:rPr lang="en-US" altLang="ko-KR" dirty="0"/>
              <a:t>12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 err="1"/>
              <a:t>다크모드</a:t>
            </a:r>
            <a:r>
              <a:rPr lang="ko-KR" altLang="en-US" dirty="0"/>
              <a:t> 구현 및 </a:t>
            </a:r>
            <a:r>
              <a:rPr lang="en-US" altLang="ko-KR" dirty="0"/>
              <a:t>UI </a:t>
            </a:r>
            <a:r>
              <a:rPr lang="ko-KR" altLang="en-US" dirty="0"/>
              <a:t>개선</a:t>
            </a:r>
            <a:endParaRPr lang="en-US" altLang="ko-KR" dirty="0"/>
          </a:p>
          <a:p>
            <a:r>
              <a:rPr lang="ko-KR" altLang="en-US" dirty="0"/>
              <a:t>최종 보고서 제출</a:t>
            </a:r>
            <a:endParaRPr lang="en-US" altLang="ko-KR" dirty="0"/>
          </a:p>
          <a:p>
            <a:pPr lvl="1"/>
            <a:r>
              <a:rPr lang="en-US" altLang="ko-KR" dirty="0"/>
              <a:t>13</a:t>
            </a:r>
            <a:r>
              <a:rPr lang="ko-KR" altLang="en-US" dirty="0"/>
              <a:t>주차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일정</a:t>
            </a:r>
          </a:p>
        </p:txBody>
      </p:sp>
    </p:spTree>
    <p:extLst>
      <p:ext uri="{BB962C8B-B14F-4D97-AF65-F5344CB8AC3E}">
        <p14:creationId xmlns:p14="http://schemas.microsoft.com/office/powerpoint/2010/main" val="4974893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3497" y="356782"/>
            <a:ext cx="3715305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 </a:t>
            </a:r>
            <a:r>
              <a:rPr lang="en-US" altLang="ko-KR" dirty="0">
                <a:latin typeface="+mj-ea"/>
              </a:rPr>
              <a:t>4: </a:t>
            </a:r>
            <a:r>
              <a:rPr lang="ko-KR" altLang="en-US" dirty="0">
                <a:latin typeface="+mj-ea"/>
              </a:rPr>
              <a:t>로그인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/>
              <a:t>구글 이메일을 이용하여 로그인을 할 수 있는 기능을 구현함</a:t>
            </a:r>
          </a:p>
          <a:p>
            <a:r>
              <a:rPr lang="ko-KR" altLang="en-US" sz="1400" dirty="0"/>
              <a:t>로그인 후에는 로그아웃</a:t>
            </a:r>
            <a:r>
              <a:rPr lang="en-US" altLang="ko-KR" sz="1400" dirty="0"/>
              <a:t>, </a:t>
            </a:r>
            <a:r>
              <a:rPr lang="ko-KR" altLang="en-US" sz="1400" dirty="0"/>
              <a:t>리워드</a:t>
            </a:r>
            <a:r>
              <a:rPr lang="en-US" altLang="ko-KR" sz="1400" dirty="0"/>
              <a:t>, </a:t>
            </a:r>
            <a:r>
              <a:rPr lang="ko-KR" altLang="en-US" sz="1400" dirty="0"/>
              <a:t>설정이 활성화됨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A9FB62B-2C7F-4A53-B383-D59A01370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271" y="800664"/>
            <a:ext cx="310515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254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51413" y="393539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개발 기능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>
                <a:latin typeface="+mj-ea"/>
              </a:rPr>
              <a:t>다크</a:t>
            </a:r>
            <a:r>
              <a:rPr lang="ko-KR" altLang="en-US" dirty="0">
                <a:latin typeface="+mj-ea"/>
              </a:rPr>
              <a:t> 모드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3715305" cy="5410937"/>
          </a:xfrm>
        </p:spPr>
        <p:txBody>
          <a:bodyPr/>
          <a:lstStyle/>
          <a:p>
            <a:r>
              <a:rPr lang="ko-KR" altLang="en-US" sz="1400" dirty="0" err="1"/>
              <a:t>다크</a:t>
            </a:r>
            <a:r>
              <a:rPr lang="ko-KR" altLang="en-US" sz="1400" dirty="0"/>
              <a:t> 모드를 지원함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야간에 서비스를 이용할 경우</a:t>
            </a:r>
            <a:r>
              <a:rPr lang="en-US" altLang="ko-KR" sz="1400" dirty="0"/>
              <a:t>, </a:t>
            </a:r>
            <a:r>
              <a:rPr lang="ko-KR" altLang="en-US" sz="1400" dirty="0"/>
              <a:t>화면 밝기로 인한 눈부심을 방지함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배터리 소모를 줄여줄 수 있음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endParaRPr lang="ko-KR" altLang="en-US" sz="1400" dirty="0"/>
          </a:p>
          <a:p>
            <a:endParaRPr lang="ko-KR" altLang="en-US" dirty="0"/>
          </a:p>
        </p:txBody>
      </p:sp>
      <p:pic>
        <p:nvPicPr>
          <p:cNvPr id="2" name="영상">
            <a:hlinkClick r:id="" action="ppaction://media"/>
            <a:extLst>
              <a:ext uri="{FF2B5EF4-FFF2-40B4-BE49-F238E27FC236}">
                <a16:creationId xmlns:a16="http://schemas.microsoft.com/office/drawing/2014/main" id="{2F21B776-7E41-47FB-B858-683F861C9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5783" y="615480"/>
            <a:ext cx="3014956" cy="56270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7BBB54-7D66-4DC7-A97F-604CE4093C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783" y="615480"/>
            <a:ext cx="3051043" cy="562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45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713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소스코드 정리 </a:t>
            </a:r>
            <a:r>
              <a:rPr lang="en-US" altLang="ko-KR" dirty="0">
                <a:latin typeface="+mj-ea"/>
              </a:rPr>
              <a:t>- Flutter</a:t>
            </a:r>
            <a:endParaRPr lang="ko-KR" altLang="en-US" dirty="0">
              <a:latin typeface="+mj-ea"/>
            </a:endParaRP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7696389" cy="5410937"/>
          </a:xfrm>
        </p:spPr>
        <p:txBody>
          <a:bodyPr/>
          <a:lstStyle/>
          <a:p>
            <a:r>
              <a:rPr lang="en-US" altLang="ko-KR" b="1" dirty="0"/>
              <a:t>Model</a:t>
            </a:r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SmokingArea.dart</a:t>
            </a:r>
            <a:r>
              <a:rPr lang="en-US" altLang="ko-KR" sz="1400" dirty="0"/>
              <a:t> : </a:t>
            </a:r>
            <a:r>
              <a:rPr lang="ko-KR" altLang="en-US" sz="1400" dirty="0"/>
              <a:t>흡연구역 데이터 정보를 저장하는 클래스 선언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user.dart</a:t>
            </a:r>
            <a:r>
              <a:rPr lang="en-US" altLang="ko-KR" sz="1400" dirty="0"/>
              <a:t> : </a:t>
            </a:r>
            <a:r>
              <a:rPr lang="ko-KR" altLang="en-US" sz="1400" dirty="0"/>
              <a:t>유저 데이터 정보를 저장하는 클래스 선언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r>
              <a:rPr lang="en-US" altLang="ko-KR" b="1" dirty="0"/>
              <a:t>Screens</a:t>
            </a:r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home.dart</a:t>
            </a:r>
            <a:r>
              <a:rPr lang="en-US" altLang="ko-KR" sz="1400" dirty="0"/>
              <a:t> : </a:t>
            </a:r>
            <a:r>
              <a:rPr lang="ko-KR" altLang="en-US" sz="1400" dirty="0"/>
              <a:t>앱의 초기화면 구성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메뉴바</a:t>
            </a:r>
            <a:r>
              <a:rPr lang="en-US" altLang="ko-KR" sz="1400" dirty="0"/>
              <a:t>, </a:t>
            </a:r>
            <a:r>
              <a:rPr lang="ko-KR" altLang="en-US" sz="1400" dirty="0"/>
              <a:t>버튼이 존재하고 </a:t>
            </a:r>
            <a:r>
              <a:rPr lang="ko-KR" altLang="en-US" sz="1400" dirty="0" err="1"/>
              <a:t>다크모드</a:t>
            </a:r>
            <a:r>
              <a:rPr lang="ko-KR" altLang="en-US" sz="1400" dirty="0"/>
              <a:t> 설정 및 로그인 가능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auth.dart</a:t>
            </a:r>
            <a:r>
              <a:rPr lang="en-US" altLang="ko-KR" sz="1400" dirty="0"/>
              <a:t> : </a:t>
            </a:r>
            <a:r>
              <a:rPr lang="ko-KR" altLang="en-US" sz="1400" dirty="0"/>
              <a:t>구글 로그인 연동에 필요한 내용이 있음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mapview_screen.dart</a:t>
            </a:r>
            <a:r>
              <a:rPr lang="en-US" altLang="ko-KR" sz="1400" dirty="0"/>
              <a:t> : </a:t>
            </a:r>
            <a:r>
              <a:rPr lang="ko-KR" altLang="en-US" sz="1400" dirty="0"/>
              <a:t>현재 내 지역의 </a:t>
            </a:r>
            <a:r>
              <a:rPr lang="en-US" altLang="ko-KR" sz="1400" dirty="0"/>
              <a:t>GPS</a:t>
            </a:r>
            <a:r>
              <a:rPr lang="ko-KR" altLang="en-US" sz="1400" dirty="0"/>
              <a:t>와 </a:t>
            </a:r>
            <a:r>
              <a:rPr lang="ko-KR" altLang="en-US" sz="1400" dirty="0" err="1"/>
              <a:t>다크모드</a:t>
            </a:r>
            <a:r>
              <a:rPr lang="ko-KR" altLang="en-US" sz="1400" dirty="0"/>
              <a:t> 정보를 받아와 </a:t>
            </a:r>
            <a:r>
              <a:rPr lang="ko-KR" altLang="en-US" sz="1400" dirty="0" err="1"/>
              <a:t>웹뷰를</a:t>
            </a:r>
            <a:r>
              <a:rPr lang="ko-KR" altLang="en-US" sz="1400" dirty="0"/>
              <a:t> 띄워주는 파일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register_smoking_area.dart</a:t>
            </a:r>
            <a:r>
              <a:rPr lang="en-US" altLang="ko-KR" sz="1400" dirty="0"/>
              <a:t> : </a:t>
            </a:r>
            <a:r>
              <a:rPr lang="ko-KR" altLang="en-US" sz="1400" dirty="0"/>
              <a:t>사진과 텍스트를 이용하여 흡연 구역을 제보할 수 있는 폼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-  </a:t>
            </a:r>
            <a:r>
              <a:rPr lang="en-US" altLang="ko-KR" sz="1400" dirty="0" err="1"/>
              <a:t>globals.dart</a:t>
            </a:r>
            <a:r>
              <a:rPr lang="en-US" altLang="ko-KR" sz="1400" dirty="0"/>
              <a:t> : </a:t>
            </a:r>
            <a:r>
              <a:rPr lang="ko-KR" altLang="en-US" sz="1400" dirty="0" err="1"/>
              <a:t>다크모드의</a:t>
            </a:r>
            <a:r>
              <a:rPr lang="ko-KR" altLang="en-US" sz="1400" dirty="0"/>
              <a:t> 정보를 전역으로 활용하기 위한 파일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다크모드</a:t>
            </a:r>
            <a:r>
              <a:rPr lang="ko-KR" altLang="en-US" sz="1400" dirty="0"/>
              <a:t> 여부가 </a:t>
            </a:r>
            <a:r>
              <a:rPr lang="en-US" altLang="ko-KR" sz="1400" dirty="0"/>
              <a:t>bool</a:t>
            </a:r>
            <a:r>
              <a:rPr lang="ko-KR" altLang="en-US" sz="1400" dirty="0"/>
              <a:t>로 저장됨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ko-KR" altLang="en-US" sz="1400" dirty="0"/>
              <a:t> </a:t>
            </a:r>
            <a:r>
              <a:rPr lang="en-US" altLang="ko-KR" sz="1400" dirty="0"/>
              <a:t>-  </a:t>
            </a:r>
            <a:r>
              <a:rPr lang="en-US" altLang="ko-KR" sz="1400" dirty="0" err="1"/>
              <a:t>main.dart</a:t>
            </a:r>
            <a:r>
              <a:rPr lang="en-US" altLang="ko-KR" sz="1400" dirty="0"/>
              <a:t> : </a:t>
            </a:r>
            <a:r>
              <a:rPr lang="ko-KR" altLang="en-US" sz="1400" dirty="0"/>
              <a:t>앱의 페이지에 대한 라우터 정보가 들어있는 파일</a:t>
            </a:r>
            <a:r>
              <a:rPr lang="en-US" altLang="ko-KR" sz="1400" dirty="0"/>
              <a:t>, </a:t>
            </a:r>
            <a:r>
              <a:rPr lang="ko-KR" altLang="en-US" sz="1400" dirty="0"/>
              <a:t>이 파일에서 페이지를 결정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5564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713" y="363987"/>
            <a:ext cx="4239086" cy="4438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소스코드 정리 </a:t>
            </a:r>
            <a:r>
              <a:rPr lang="en-US" altLang="ko-KR" dirty="0">
                <a:latin typeface="+mj-ea"/>
              </a:rPr>
              <a:t>- Web</a:t>
            </a:r>
            <a:endParaRPr lang="ko-KR" altLang="en-US" dirty="0">
              <a:latin typeface="+mj-ea"/>
            </a:endParaRP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6"/>
            <a:ext cx="7696389" cy="5410937"/>
          </a:xfrm>
        </p:spPr>
        <p:txBody>
          <a:bodyPr/>
          <a:lstStyle/>
          <a:p>
            <a:r>
              <a:rPr lang="en-US" altLang="ko-KR" b="1" dirty="0"/>
              <a:t>Router</a:t>
            </a:r>
          </a:p>
          <a:p>
            <a:pPr marL="0" indent="0">
              <a:buNone/>
            </a:pPr>
            <a:r>
              <a:rPr lang="en-US" altLang="ko-KR" sz="1400" dirty="0"/>
              <a:t> -  server.js : </a:t>
            </a:r>
            <a:r>
              <a:rPr lang="ko-KR" altLang="en-US" sz="1400" dirty="0"/>
              <a:t>처음 웹페이지를 구동할 때의 라우터를 선언하는 파일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webDB</a:t>
            </a:r>
            <a:r>
              <a:rPr lang="ko-KR" altLang="en-US" sz="1400" dirty="0"/>
              <a:t>와 </a:t>
            </a:r>
            <a:r>
              <a:rPr lang="en-US" altLang="ko-KR" sz="1400" dirty="0"/>
              <a:t>main</a:t>
            </a:r>
            <a:r>
              <a:rPr lang="ko-KR" altLang="en-US" sz="1400" dirty="0"/>
              <a:t>으로 연결됨</a:t>
            </a:r>
            <a:r>
              <a:rPr lang="en-US" altLang="ko-KR" sz="1400" dirty="0"/>
              <a:t> </a:t>
            </a:r>
          </a:p>
          <a:p>
            <a:pPr marL="0" indent="0">
              <a:buNone/>
            </a:pPr>
            <a:r>
              <a:rPr lang="en-US" altLang="ko-KR" sz="1400" dirty="0"/>
              <a:t> -  webDB.js : DB</a:t>
            </a:r>
            <a:r>
              <a:rPr lang="ko-KR" altLang="en-US" sz="1400" dirty="0"/>
              <a:t>에 연결하기 위한 라우터</a:t>
            </a:r>
            <a:r>
              <a:rPr lang="en-US" altLang="ko-KR" sz="1400" dirty="0"/>
              <a:t>, DB</a:t>
            </a:r>
            <a:r>
              <a:rPr lang="ko-KR" altLang="en-US" sz="1400" dirty="0"/>
              <a:t>에 대한 쿼리 요청을 처리함</a:t>
            </a:r>
            <a:endParaRPr lang="en-US" altLang="ko-KR" sz="1400" dirty="0"/>
          </a:p>
          <a:p>
            <a:pPr>
              <a:buFontTx/>
              <a:buChar char="-"/>
            </a:pPr>
            <a:r>
              <a:rPr lang="en-US" altLang="ko-KR" sz="1400" dirty="0"/>
              <a:t>Main.js : </a:t>
            </a:r>
            <a:r>
              <a:rPr lang="ko-KR" altLang="en-US" sz="1400" dirty="0"/>
              <a:t>웹페이지를 구동하기 위한 라우터</a:t>
            </a:r>
            <a:r>
              <a:rPr lang="en-US" altLang="ko-KR" sz="1400" dirty="0"/>
              <a:t>, </a:t>
            </a:r>
            <a:r>
              <a:rPr lang="ko-KR" altLang="en-US" sz="1400" dirty="0"/>
              <a:t>웹페이지 및 금연구역</a:t>
            </a:r>
            <a:r>
              <a:rPr lang="en-US" altLang="ko-KR" sz="1400" dirty="0"/>
              <a:t>API</a:t>
            </a:r>
            <a:r>
              <a:rPr lang="ko-KR" altLang="en-US" sz="1400" dirty="0"/>
              <a:t> 요청을 처리함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r>
              <a:rPr lang="en-US" altLang="ko-KR" b="1" dirty="0"/>
              <a:t>Screens</a:t>
            </a:r>
          </a:p>
          <a:p>
            <a:pPr marL="0" indent="0">
              <a:buNone/>
            </a:pPr>
            <a:r>
              <a:rPr lang="en-US" altLang="ko-KR" sz="1400" dirty="0"/>
              <a:t> -  </a:t>
            </a:r>
            <a:r>
              <a:rPr lang="en-US" altLang="ko-KR" sz="1400" dirty="0" err="1"/>
              <a:t>index.ejs</a:t>
            </a:r>
            <a:r>
              <a:rPr lang="en-US" altLang="ko-KR" sz="1400" dirty="0"/>
              <a:t> : </a:t>
            </a:r>
            <a:r>
              <a:rPr lang="ko-KR" altLang="en-US" sz="1400" dirty="0"/>
              <a:t>웹페이지를 구성하는 파일로</a:t>
            </a:r>
            <a:r>
              <a:rPr lang="en-US" altLang="ko-KR" sz="1400" dirty="0"/>
              <a:t> </a:t>
            </a:r>
            <a:r>
              <a:rPr lang="ko-KR" altLang="en-US" sz="1400" dirty="0"/>
              <a:t>네이버 맵 </a:t>
            </a:r>
            <a:r>
              <a:rPr lang="en-US" altLang="ko-KR" sz="1400" dirty="0"/>
              <a:t>API</a:t>
            </a:r>
            <a:r>
              <a:rPr lang="ko-KR" altLang="en-US" sz="1400" dirty="0"/>
              <a:t>와 </a:t>
            </a:r>
            <a:r>
              <a:rPr lang="en-US" altLang="ko-KR" sz="1400" dirty="0"/>
              <a:t>DB</a:t>
            </a:r>
            <a:r>
              <a:rPr lang="ko-KR" altLang="en-US" sz="1400" dirty="0"/>
              <a:t>로 이루어져 있음</a:t>
            </a:r>
            <a:r>
              <a:rPr lang="en-US" altLang="ko-KR" sz="1400" dirty="0"/>
              <a:t>. </a:t>
            </a:r>
            <a:endParaRPr lang="ko-KR" altLang="en-US" sz="1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4546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82" y="324797"/>
            <a:ext cx="3925577" cy="43720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에세이 </a:t>
            </a:r>
            <a:r>
              <a:rPr lang="en-US" altLang="ko-KR" dirty="0">
                <a:latin typeface="+mj-ea"/>
              </a:rPr>
              <a:t>- </a:t>
            </a:r>
            <a:r>
              <a:rPr lang="ko-KR" altLang="en-US" sz="2400" dirty="0"/>
              <a:t>본인의 수행 내용</a:t>
            </a:r>
            <a:endParaRPr lang="ko-KR" altLang="en-US" dirty="0">
              <a:latin typeface="+mj-ea"/>
            </a:endParaRP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4" y="1083077"/>
            <a:ext cx="7696389" cy="5012924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아이디어 도출 및 개선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설계서 제작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개발 일정 계획 및 수행 과제 분담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</a:t>
            </a:r>
            <a:r>
              <a:rPr lang="en-US" altLang="ko-KR" dirty="0" err="1"/>
              <a:t>Webview</a:t>
            </a:r>
            <a:r>
              <a:rPr lang="ko-KR" altLang="en-US" dirty="0"/>
              <a:t>를 출력하기 위한 서버 구축 및 관리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Web</a:t>
            </a:r>
            <a:r>
              <a:rPr lang="ko-KR" altLang="en-US" dirty="0"/>
              <a:t> 페이지 제작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Web </a:t>
            </a:r>
            <a:r>
              <a:rPr lang="ko-KR" altLang="en-US" dirty="0"/>
              <a:t>페이지에 필요한 데이터 가공 및 활용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데이터 활용 </a:t>
            </a:r>
            <a:r>
              <a:rPr lang="ko-KR" altLang="en-US"/>
              <a:t>알고리즘 최적화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2357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9">
            <a:extLst>
              <a:ext uri="{FF2B5EF4-FFF2-40B4-BE49-F238E27FC236}">
                <a16:creationId xmlns:a16="http://schemas.microsoft.com/office/drawing/2014/main" id="{A118107F-08BA-4C95-BCCE-55260BBF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914" y="363987"/>
            <a:ext cx="4239086" cy="443882"/>
          </a:xfrm>
        </p:spPr>
        <p:txBody>
          <a:bodyPr>
            <a:noAutofit/>
          </a:bodyPr>
          <a:lstStyle/>
          <a:p>
            <a:r>
              <a:rPr lang="ko-KR" altLang="en-US" dirty="0">
                <a:latin typeface="+mj-ea"/>
              </a:rPr>
              <a:t>에세이 </a:t>
            </a:r>
            <a:r>
              <a:rPr lang="en-US" altLang="ko-KR" dirty="0">
                <a:latin typeface="+mj-ea"/>
              </a:rPr>
              <a:t>– </a:t>
            </a:r>
            <a:r>
              <a:rPr lang="ko-KR" altLang="en-US" dirty="0">
                <a:latin typeface="+mj-ea"/>
              </a:rPr>
              <a:t>학습 성과 및 개선점</a:t>
            </a:r>
          </a:p>
        </p:txBody>
      </p:sp>
      <p:sp>
        <p:nvSpPr>
          <p:cNvPr id="5" name="내용 개체 틀 7">
            <a:extLst>
              <a:ext uri="{FF2B5EF4-FFF2-40B4-BE49-F238E27FC236}">
                <a16:creationId xmlns:a16="http://schemas.microsoft.com/office/drawing/2014/main" id="{C483A18C-78B6-43D6-99EE-0E7C12F77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53" y="922537"/>
            <a:ext cx="8114401" cy="5643725"/>
          </a:xfrm>
        </p:spPr>
        <p:txBody>
          <a:bodyPr>
            <a:noAutofit/>
          </a:bodyPr>
          <a:lstStyle/>
          <a:p>
            <a:r>
              <a:rPr lang="ko-KR" altLang="en-US" dirty="0"/>
              <a:t>학습 성과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 Flutter(Dart) </a:t>
            </a:r>
            <a:r>
              <a:rPr lang="ko-KR" altLang="en-US" dirty="0"/>
              <a:t>의 사용법에 대해 알게 되었음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 Firebase</a:t>
            </a:r>
            <a:r>
              <a:rPr lang="ko-KR" altLang="en-US" dirty="0"/>
              <a:t>의 </a:t>
            </a:r>
            <a:r>
              <a:rPr lang="en-US" altLang="ko-KR" dirty="0"/>
              <a:t>DB </a:t>
            </a:r>
            <a:r>
              <a:rPr lang="ko-KR" altLang="en-US" dirty="0"/>
              <a:t>클라우드를 사용해보며 사용법을 알 수 있었음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r>
              <a:rPr lang="en-US" altLang="ko-KR" dirty="0"/>
              <a:t>-  </a:t>
            </a:r>
            <a:r>
              <a:rPr lang="ko-KR" altLang="en-US" dirty="0"/>
              <a:t>서버를 구축하는 방법과 활용</a:t>
            </a:r>
            <a:r>
              <a:rPr lang="en-US" altLang="ko-KR" dirty="0"/>
              <a:t> </a:t>
            </a:r>
            <a:r>
              <a:rPr lang="ko-KR" altLang="en-US" dirty="0"/>
              <a:t>방법에 대해 공부해볼 수 있었음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r>
              <a:rPr lang="en-US" altLang="ko-KR" dirty="0"/>
              <a:t> -  </a:t>
            </a:r>
            <a:r>
              <a:rPr lang="ko-KR" altLang="en-US" dirty="0"/>
              <a:t>라우팅을 통한 웹페이지의 쿼리 처리와 </a:t>
            </a:r>
            <a:r>
              <a:rPr lang="en-US" altLang="ko-KR" dirty="0"/>
              <a:t>DB</a:t>
            </a:r>
            <a:r>
              <a:rPr lang="ko-KR" altLang="en-US" dirty="0"/>
              <a:t> 연결을 복습해볼</a:t>
            </a:r>
            <a:r>
              <a:rPr lang="en-US" altLang="ko-KR" dirty="0"/>
              <a:t> </a:t>
            </a:r>
            <a:r>
              <a:rPr lang="ko-KR" altLang="en-US" dirty="0"/>
              <a:t>수 있었음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-  </a:t>
            </a:r>
            <a:r>
              <a:rPr lang="ko-KR" altLang="en-US" dirty="0"/>
              <a:t>실제 문제에 대한 해결법과 그룹형 프로젝트를 진행하는 것에 대해 배우고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직접 경험해보는 시간을 가짐</a:t>
            </a:r>
            <a:r>
              <a:rPr lang="en-US" altLang="ko-KR" dirty="0"/>
              <a:t>.    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개선점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 </a:t>
            </a:r>
            <a:r>
              <a:rPr lang="ko-KR" altLang="en-US" dirty="0"/>
              <a:t>추첨권에 대한 페이지 </a:t>
            </a:r>
            <a:r>
              <a:rPr lang="en-US" altLang="ko-KR" dirty="0"/>
              <a:t>X : </a:t>
            </a:r>
            <a:r>
              <a:rPr lang="ko-KR" altLang="en-US" dirty="0"/>
              <a:t>실제 앱 배포시에 페이지를 제작하여 데이터 수집에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활용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 </a:t>
            </a:r>
            <a:r>
              <a:rPr lang="ko-KR" altLang="en-US" dirty="0"/>
              <a:t>여전히 앱이 무거움</a:t>
            </a:r>
            <a:r>
              <a:rPr lang="en-US" altLang="ko-KR" dirty="0"/>
              <a:t>: </a:t>
            </a:r>
            <a:r>
              <a:rPr lang="ko-KR" altLang="en-US" dirty="0"/>
              <a:t>코드 최적화를 통하여 개선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-  </a:t>
            </a:r>
            <a:r>
              <a:rPr lang="ko-KR" altLang="en-US" dirty="0"/>
              <a:t>금연구역의 표기가 건물 한정 </a:t>
            </a:r>
            <a:r>
              <a:rPr lang="en-US" altLang="ko-KR" dirty="0"/>
              <a:t>: </a:t>
            </a:r>
            <a:r>
              <a:rPr lang="en-US" altLang="ko-KR" dirty="0" err="1"/>
              <a:t>Geojson</a:t>
            </a:r>
            <a:r>
              <a:rPr lang="ko-KR" altLang="en-US" dirty="0"/>
              <a:t>의 벡터를 수정하여 법으로 지정된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금연구역만큼 범위를 증강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0259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비전</a:t>
            </a:r>
          </a:p>
        </p:txBody>
      </p:sp>
    </p:spTree>
    <p:extLst>
      <p:ext uri="{BB962C8B-B14F-4D97-AF65-F5344CB8AC3E}">
        <p14:creationId xmlns:p14="http://schemas.microsoft.com/office/powerpoint/2010/main" val="1844316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개요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금연 구역 및 흡연 구역을 지도에 구역으로 표시해주는 어플 개발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사용자에게 지금 위치가 금연구역인지 흡연 구역인지에 대한 정보 제공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사용자가 근처에 있는 흡연 구역을 쉽게 찾아갈 수 있게 됨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사업적 기회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계정</a:t>
            </a:r>
            <a:r>
              <a:rPr lang="en-US" altLang="ko-KR" dirty="0"/>
              <a:t>, </a:t>
            </a:r>
            <a:r>
              <a:rPr lang="ko-KR" altLang="en-US" dirty="0"/>
              <a:t>지도 정보</a:t>
            </a:r>
            <a:r>
              <a:rPr lang="en-US" altLang="ko-KR" dirty="0"/>
              <a:t>, </a:t>
            </a:r>
            <a:r>
              <a:rPr lang="ko-KR" altLang="en-US" dirty="0"/>
              <a:t>이미지 등 적은 데이터를 다루기 때문에 서비스 운영 비용이 적음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문제 기술</a:t>
            </a:r>
            <a:endParaRPr lang="en-US" altLang="ko-KR" dirty="0"/>
          </a:p>
          <a:p>
            <a:pPr lvl="1"/>
            <a:r>
              <a:rPr lang="ko-KR" altLang="en-US" dirty="0"/>
              <a:t>흡연자들 입장에서 금연 구역과 흡연 구역의 정확한 위치를 몰라서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     </a:t>
            </a:r>
            <a:r>
              <a:rPr lang="ko-KR" altLang="en-US" dirty="0"/>
              <a:t>담배를</a:t>
            </a:r>
            <a:r>
              <a:rPr lang="en-US" altLang="ko-KR" dirty="0"/>
              <a:t> </a:t>
            </a:r>
            <a:r>
              <a:rPr lang="ko-KR" altLang="en-US" dirty="0"/>
              <a:t>못 피거나 시간을 낭비하는 경우가 존재</a:t>
            </a:r>
            <a:endParaRPr lang="en-US" altLang="ko-KR" dirty="0"/>
          </a:p>
          <a:p>
            <a:pPr lvl="1"/>
            <a:r>
              <a:rPr lang="ko-KR" altLang="en-US" dirty="0"/>
              <a:t>금연구역과 흡연구역 모두 해당이 안되는 구역에서 흡연을 하게 되며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/>
              <a:t>     비흡연자가 간접흡연을 하게 되는 상황 발생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대안과 경쟁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금연 및 흡연구역 정보를 제공해주는 어플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예</a:t>
            </a:r>
            <a:r>
              <a:rPr lang="en-US" altLang="ko-KR" dirty="0"/>
              <a:t>) </a:t>
            </a:r>
            <a:r>
              <a:rPr lang="ko-KR" altLang="en-US" dirty="0"/>
              <a:t>구름방 알리미</a:t>
            </a:r>
            <a:r>
              <a:rPr lang="en-US" altLang="ko-KR" dirty="0"/>
              <a:t>(</a:t>
            </a:r>
            <a:r>
              <a:rPr lang="en-US" altLang="ko-KR" dirty="0">
                <a:hlinkClick r:id="rId3" action="ppaction://hlinksldjump"/>
              </a:rPr>
              <a:t>https://play.google.com/store/apps/details?id=com.jae_sung.goormroom&amp;hl=ko&amp;gl=US</a:t>
            </a:r>
            <a:r>
              <a:rPr lang="en-US" altLang="ko-KR" dirty="0"/>
              <a:t>)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07C782A-9622-4727-B2F7-1B8D72B34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비전</a:t>
            </a:r>
          </a:p>
        </p:txBody>
      </p:sp>
    </p:spTree>
    <p:extLst>
      <p:ext uri="{BB962C8B-B14F-4D97-AF65-F5344CB8AC3E}">
        <p14:creationId xmlns:p14="http://schemas.microsoft.com/office/powerpoint/2010/main" val="211677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제품 개요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i="1" dirty="0"/>
          </a:p>
          <a:p>
            <a:endParaRPr lang="en-US" altLang="ko-KR" i="1" dirty="0"/>
          </a:p>
          <a:p>
            <a:pPr lvl="1">
              <a:buFontTx/>
              <a:buChar char="-"/>
            </a:pPr>
            <a:r>
              <a:rPr lang="ko-KR" altLang="en-US" dirty="0"/>
              <a:t>지도와 알림 바를 통해 금연구역을 확인할 수 있음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사진을 통해 흡연구역을 제보할 수 있음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흡연구역의 제보가 누적될 경우 검토 후 지도에 등록되어 확인할 수 있음</a:t>
            </a:r>
            <a:endParaRPr lang="en-US" altLang="ko-KR" dirty="0"/>
          </a:p>
          <a:p>
            <a:pPr marL="342884" lvl="1" indent="0">
              <a:buNone/>
            </a:pPr>
            <a:endParaRPr lang="en-US" altLang="ko-KR" dirty="0"/>
          </a:p>
          <a:p>
            <a:pPr marL="685766" lvl="2" indent="0">
              <a:buNone/>
            </a:pP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A61CA1C-3952-4A37-B8D9-5CA1973E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비전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4380D3-3F28-4F92-BFD3-AAE74D406614}"/>
              </a:ext>
            </a:extLst>
          </p:cNvPr>
          <p:cNvGrpSpPr/>
          <p:nvPr/>
        </p:nvGrpSpPr>
        <p:grpSpPr>
          <a:xfrm>
            <a:off x="2118244" y="1632062"/>
            <a:ext cx="4535660" cy="1330160"/>
            <a:chOff x="2824322" y="1033081"/>
            <a:chExt cx="6047546" cy="1773545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0BC145D-F706-4D80-B2BF-4B620C5A9111}"/>
                </a:ext>
              </a:extLst>
            </p:cNvPr>
            <p:cNvGrpSpPr/>
            <p:nvPr/>
          </p:nvGrpSpPr>
          <p:grpSpPr>
            <a:xfrm>
              <a:off x="2824322" y="1163293"/>
              <a:ext cx="4663692" cy="1366384"/>
              <a:chOff x="1497050" y="1187525"/>
              <a:chExt cx="4663692" cy="1366384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2601238" y="1724816"/>
                <a:ext cx="98772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825" dirty="0"/>
                  <a:t>서비스 요청</a:t>
                </a:r>
              </a:p>
            </p:txBody>
          </p:sp>
          <p:sp>
            <p:nvSpPr>
              <p:cNvPr id="72" name="타원 71"/>
              <p:cNvSpPr/>
              <p:nvPr/>
            </p:nvSpPr>
            <p:spPr>
              <a:xfrm>
                <a:off x="3782416" y="1855620"/>
                <a:ext cx="1299606" cy="541123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788" dirty="0"/>
                  <a:t>금연 지도</a:t>
                </a:r>
                <a:endParaRPr lang="en-US" altLang="ko-KR" sz="788" dirty="0"/>
              </a:p>
              <a:p>
                <a:pPr algn="ctr"/>
                <a:r>
                  <a:rPr lang="ko-KR" altLang="en-US" sz="788" dirty="0"/>
                  <a:t>서비스</a:t>
                </a: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5139150" y="1187525"/>
                <a:ext cx="10215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825" dirty="0"/>
                  <a:t>금연구역</a:t>
                </a:r>
                <a:endParaRPr lang="en-US" altLang="ko-KR" sz="825" dirty="0"/>
              </a:p>
              <a:p>
                <a:pPr algn="ctr"/>
                <a:r>
                  <a:rPr lang="en-US" altLang="ko-KR" sz="825" dirty="0"/>
                  <a:t>API </a:t>
                </a:r>
                <a:r>
                  <a:rPr lang="ko-KR" altLang="en-US" sz="825" dirty="0"/>
                  <a:t>요청</a:t>
                </a:r>
              </a:p>
            </p:txBody>
          </p:sp>
          <p:pic>
            <p:nvPicPr>
              <p:cNvPr id="10" name="그래픽 9" descr="사용자 단색으로 채워진">
                <a:extLst>
                  <a:ext uri="{FF2B5EF4-FFF2-40B4-BE49-F238E27FC236}">
                    <a16:creationId xmlns:a16="http://schemas.microsoft.com/office/drawing/2014/main" id="{B7627799-4773-4D7D-9D26-630002167E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497050" y="1639509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3B907968-72A4-4E6A-A194-6502255AB0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34432" y="2126181"/>
                <a:ext cx="1121332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67DA094E-E4DD-410F-BDFE-2B2695739A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6062" y="1378737"/>
              <a:ext cx="1180893" cy="57480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6" name="Picture 2" descr="Api - 무료 컴퓨터개 아이콘">
              <a:extLst>
                <a:ext uri="{FF2B5EF4-FFF2-40B4-BE49-F238E27FC236}">
                  <a16:creationId xmlns:a16="http://schemas.microsoft.com/office/drawing/2014/main" id="{7C1224C6-6CA1-48BC-A662-A539F2D1F6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1138" y="1033081"/>
              <a:ext cx="800730" cy="800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B2534457-79C3-47C0-A563-1E1CDC2742D7}"/>
                </a:ext>
              </a:extLst>
            </p:cNvPr>
            <p:cNvCxnSpPr>
              <a:cxnSpLocks/>
            </p:cNvCxnSpPr>
            <p:nvPr/>
          </p:nvCxnSpPr>
          <p:spPr>
            <a:xfrm>
              <a:off x="6656062" y="2118792"/>
              <a:ext cx="1253027" cy="25371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데이터베이스 무료 아이콘 의 Modern Line Art">
              <a:extLst>
                <a:ext uri="{FF2B5EF4-FFF2-40B4-BE49-F238E27FC236}">
                  <a16:creationId xmlns:a16="http://schemas.microsoft.com/office/drawing/2014/main" id="{7CCFE641-F2F8-4A9C-9B8C-188D41996C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2846" y="2125906"/>
              <a:ext cx="612512" cy="612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C799231-9533-455D-93C9-59BDD340EB15}"/>
                </a:ext>
              </a:extLst>
            </p:cNvPr>
            <p:cNvSpPr txBox="1"/>
            <p:nvPr/>
          </p:nvSpPr>
          <p:spPr>
            <a:xfrm>
              <a:off x="6656062" y="2344961"/>
              <a:ext cx="1021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25" dirty="0"/>
                <a:t>흡연구역</a:t>
              </a:r>
              <a:endParaRPr lang="en-US" altLang="ko-KR" sz="825" dirty="0"/>
            </a:p>
            <a:p>
              <a:pPr algn="ctr"/>
              <a:r>
                <a:rPr lang="ko-KR" altLang="en-US" sz="825" dirty="0"/>
                <a:t>데이터 요청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8438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 요약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고객</a:t>
            </a:r>
            <a:endParaRPr lang="en-US" altLang="ko-KR" dirty="0"/>
          </a:p>
          <a:p>
            <a:pPr lvl="2"/>
            <a:r>
              <a:rPr lang="ko-KR" altLang="en-US" dirty="0"/>
              <a:t>흡연 구역을 쉽게 찾을 수 있는 방법을 원함</a:t>
            </a:r>
            <a:endParaRPr lang="en-US" altLang="ko-KR" dirty="0"/>
          </a:p>
          <a:p>
            <a:r>
              <a:rPr lang="ko-KR" altLang="en-US" dirty="0"/>
              <a:t>시장 통계</a:t>
            </a:r>
            <a:endParaRPr lang="en-US" altLang="ko-KR" dirty="0"/>
          </a:p>
          <a:p>
            <a:pPr lvl="1"/>
            <a:r>
              <a:rPr lang="en-US" altLang="ko-KR" dirty="0"/>
              <a:t>2020</a:t>
            </a:r>
            <a:r>
              <a:rPr lang="ko-KR" altLang="en-US" dirty="0"/>
              <a:t>년 기준 대한민국 성인 흡연자 수 </a:t>
            </a:r>
            <a:r>
              <a:rPr lang="en-US" altLang="ko-KR" dirty="0"/>
              <a:t>1152</a:t>
            </a:r>
            <a:r>
              <a:rPr lang="ko-KR" altLang="en-US" dirty="0"/>
              <a:t>만</a:t>
            </a:r>
            <a:endParaRPr lang="en-US" altLang="ko-KR" dirty="0"/>
          </a:p>
          <a:p>
            <a:r>
              <a:rPr lang="ko-KR" altLang="en-US" dirty="0"/>
              <a:t>사용자 환경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스마트폰</a:t>
            </a:r>
            <a:r>
              <a:rPr lang="en-US" altLang="ko-KR" dirty="0"/>
              <a:t>(</a:t>
            </a:r>
            <a:r>
              <a:rPr lang="ko-KR" altLang="en-US" dirty="0"/>
              <a:t>어플리케이션 기반</a:t>
            </a:r>
            <a:r>
              <a:rPr lang="en-US" altLang="ko-KR" dirty="0"/>
              <a:t>)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C44E84B-7EAC-4EB3-82F4-3F79D466B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비전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A21DD7C-F988-481C-9DEC-32518E023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272741"/>
            <a:ext cx="4000500" cy="242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58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ko-KR" altLang="en-US" dirty="0"/>
              <a:t>비용</a:t>
            </a:r>
            <a:endParaRPr lang="en-US" altLang="ko-KR" dirty="0"/>
          </a:p>
          <a:p>
            <a:pPr lvl="1"/>
            <a:r>
              <a:rPr lang="ko-KR" altLang="en-US" dirty="0"/>
              <a:t>데이터 수집을 위한 초기 지출이 있음</a:t>
            </a:r>
            <a:endParaRPr lang="en-US" altLang="ko-KR" dirty="0"/>
          </a:p>
          <a:p>
            <a:pPr lvl="1"/>
            <a:r>
              <a:rPr lang="ko-KR" altLang="en-US" dirty="0"/>
              <a:t>운영에 필요한 인력이 거의 없어 유지보수 비용이 적음</a:t>
            </a:r>
            <a:endParaRPr lang="en-US" altLang="ko-KR" dirty="0"/>
          </a:p>
          <a:p>
            <a:pPr marL="342884" lvl="1" indent="0">
              <a:buNone/>
            </a:pPr>
            <a:endParaRPr lang="en-US" altLang="ko-KR" dirty="0"/>
          </a:p>
          <a:p>
            <a:r>
              <a:rPr lang="ko-KR" altLang="en-US" dirty="0"/>
              <a:t>매출</a:t>
            </a:r>
            <a:endParaRPr lang="en-US" altLang="ko-KR" dirty="0"/>
          </a:p>
          <a:p>
            <a:pPr lvl="1"/>
            <a:r>
              <a:rPr lang="ko-KR" altLang="en-US" dirty="0"/>
              <a:t>배너 광고로 수익 창출 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C1CAF04-0F66-444F-BF8E-83C79D47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비전</a:t>
            </a:r>
          </a:p>
        </p:txBody>
      </p:sp>
    </p:spTree>
    <p:extLst>
      <p:ext uri="{BB962C8B-B14F-4D97-AF65-F5344CB8AC3E}">
        <p14:creationId xmlns:p14="http://schemas.microsoft.com/office/powerpoint/2010/main" val="685778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분석서</a:t>
            </a:r>
          </a:p>
        </p:txBody>
      </p:sp>
    </p:spTree>
    <p:extLst>
      <p:ext uri="{BB962C8B-B14F-4D97-AF65-F5344CB8AC3E}">
        <p14:creationId xmlns:p14="http://schemas.microsoft.com/office/powerpoint/2010/main" val="227697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1174</TotalTime>
  <Words>1502</Words>
  <Application>Microsoft Office PowerPoint</Application>
  <PresentationFormat>화면 슬라이드 쇼(4:3)</PresentationFormat>
  <Paragraphs>322</Paragraphs>
  <Slides>35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2" baseType="lpstr">
      <vt:lpstr>맑은 고딕</vt:lpstr>
      <vt:lpstr>맑은 고딕 (본문)</vt:lpstr>
      <vt:lpstr>함초롬돋움</vt:lpstr>
      <vt:lpstr>Arial</vt:lpstr>
      <vt:lpstr>Calibri</vt:lpstr>
      <vt:lpstr>Calibri Light</vt:lpstr>
      <vt:lpstr>Office 테마</vt:lpstr>
      <vt:lpstr>클라우드 어셈블</vt:lpstr>
      <vt:lpstr>목차</vt:lpstr>
      <vt:lpstr>일정</vt:lpstr>
      <vt:lpstr>비전</vt:lpstr>
      <vt:lpstr>비전</vt:lpstr>
      <vt:lpstr>비전</vt:lpstr>
      <vt:lpstr>비전</vt:lpstr>
      <vt:lpstr>비전</vt:lpstr>
      <vt:lpstr>분석서</vt:lpstr>
      <vt:lpstr>액티비티 시나리오</vt:lpstr>
      <vt:lpstr>UC Diagrams</vt:lpstr>
      <vt:lpstr>사용 API</vt:lpstr>
      <vt:lpstr>기능리스트</vt:lpstr>
      <vt:lpstr>기타 </vt:lpstr>
      <vt:lpstr>설계서</vt:lpstr>
      <vt:lpstr>기본설계</vt:lpstr>
      <vt:lpstr>화면 설계 사례 1: 초기화면</vt:lpstr>
      <vt:lpstr>화면 설계 사례 2: 흡연구역 표시</vt:lpstr>
      <vt:lpstr>화면 설계 사례 3: 흡연구역 선택</vt:lpstr>
      <vt:lpstr>화면 설계 사례 4: 사진 뷰</vt:lpstr>
      <vt:lpstr>화면 설계 사례 5: 흡연 구역 제보</vt:lpstr>
      <vt:lpstr>화면 설계 사례 6: 회원정보 출력</vt:lpstr>
      <vt:lpstr>E-R Diagram</vt:lpstr>
      <vt:lpstr>데이터 분석 –API</vt:lpstr>
      <vt:lpstr>개발 기능 1: 지도 및 금연구역</vt:lpstr>
      <vt:lpstr>개발 기능 2: 흡연구역 제보</vt:lpstr>
      <vt:lpstr>개발 기능 2: 흡연구역 제보</vt:lpstr>
      <vt:lpstr>개발 기능 2: 흡연구역 제보</vt:lpstr>
      <vt:lpstr>개발 기능 3: 흡연구역 표시</vt:lpstr>
      <vt:lpstr>개발 기능 4: 로그인</vt:lpstr>
      <vt:lpstr>개발 기능: 다크 모드</vt:lpstr>
      <vt:lpstr>소스코드 정리 - Flutter</vt:lpstr>
      <vt:lpstr>소스코드 정리 - Web</vt:lpstr>
      <vt:lpstr>에세이 - 본인의 수행 내용</vt:lpstr>
      <vt:lpstr>에세이 – 학습 성과 및 개선점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양대원</dc:creator>
  <cp:lastModifiedBy>양 대원</cp:lastModifiedBy>
  <cp:revision>203</cp:revision>
  <dcterms:created xsi:type="dcterms:W3CDTF">2021-03-12T09:06:17Z</dcterms:created>
  <dcterms:modified xsi:type="dcterms:W3CDTF">2024-11-29T09:07:10Z</dcterms:modified>
</cp:coreProperties>
</file>

<file path=docProps/thumbnail.jpeg>
</file>